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26"/>
  </p:notesMasterIdLst>
  <p:sldIdLst>
    <p:sldId id="285" r:id="rId3"/>
    <p:sldId id="259" r:id="rId4"/>
    <p:sldId id="287" r:id="rId5"/>
    <p:sldId id="286" r:id="rId6"/>
    <p:sldId id="263" r:id="rId7"/>
    <p:sldId id="269" r:id="rId8"/>
    <p:sldId id="267" r:id="rId9"/>
    <p:sldId id="266" r:id="rId10"/>
    <p:sldId id="260" r:id="rId11"/>
    <p:sldId id="288" r:id="rId12"/>
    <p:sldId id="283" r:id="rId13"/>
    <p:sldId id="284" r:id="rId14"/>
    <p:sldId id="262" r:id="rId15"/>
    <p:sldId id="277" r:id="rId16"/>
    <p:sldId id="278" r:id="rId17"/>
    <p:sldId id="280" r:id="rId18"/>
    <p:sldId id="282" r:id="rId19"/>
    <p:sldId id="289" r:id="rId20"/>
    <p:sldId id="290" r:id="rId21"/>
    <p:sldId id="291" r:id="rId22"/>
    <p:sldId id="292" r:id="rId23"/>
    <p:sldId id="293" r:id="rId24"/>
    <p:sldId id="294" r:id="rId25"/>
  </p:sldIdLst>
  <p:sldSz cx="6858000" cy="9906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581"/>
    <a:srgbClr val="83F868"/>
    <a:srgbClr val="C303C3"/>
    <a:srgbClr val="2D72B1"/>
    <a:srgbClr val="73A9DB"/>
    <a:srgbClr val="1F4F7B"/>
    <a:srgbClr val="94BEE4"/>
    <a:srgbClr val="1D1A9E"/>
    <a:srgbClr val="003B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16" autoAdjust="0"/>
    <p:restoredTop sz="94335" autoAdjust="0"/>
  </p:normalViewPr>
  <p:slideViewPr>
    <p:cSldViewPr snapToGrid="0">
      <p:cViewPr>
        <p:scale>
          <a:sx n="73" d="100"/>
          <a:sy n="73" d="100"/>
        </p:scale>
        <p:origin x="152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91311A-6BC5-47A8-8451-34932F1F09EC}" type="datetimeFigureOut">
              <a:rPr lang="en-US" smtClean="0"/>
              <a:t>3/9/2019</a:t>
            </a:fld>
            <a:endParaRPr lang="en-US"/>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DA66C6-A9D5-4DE4-84AE-ADB7EC6FE697}" type="slidenum">
              <a:rPr lang="en-US" smtClean="0"/>
              <a:t>‹#›</a:t>
            </a:fld>
            <a:endParaRPr lang="en-US"/>
          </a:p>
        </p:txBody>
      </p:sp>
    </p:spTree>
    <p:extLst>
      <p:ext uri="{BB962C8B-B14F-4D97-AF65-F5344CB8AC3E}">
        <p14:creationId xmlns:p14="http://schemas.microsoft.com/office/powerpoint/2010/main" val="2128470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0613" y="1143000"/>
            <a:ext cx="2136775" cy="3086100"/>
          </a:xfrm>
        </p:spPr>
      </p:sp>
      <p:sp>
        <p:nvSpPr>
          <p:cNvPr id="3" name="Notes Placeholder 2"/>
          <p:cNvSpPr>
            <a:spLocks noGrp="1"/>
          </p:cNvSpPr>
          <p:nvPr>
            <p:ph type="body" idx="1"/>
          </p:nvPr>
        </p:nvSpPr>
        <p:spPr/>
        <p:txBody>
          <a:bodyPr/>
          <a:lstStyle/>
          <a:p>
            <a:r>
              <a:rPr lang="en-US" dirty="0"/>
              <a:t>One in four young Singaporeans show signs of depression. IMH treated 600 youths between 20 to 29-years-old last year alone.</a:t>
            </a:r>
          </a:p>
          <a:p>
            <a:r>
              <a:rPr lang="en-US" dirty="0"/>
              <a:t>And one out of four people admitted to suffering from multiple symptoms of depression in a recent survey of youths aged 18 to 25. The study was conducted by students from Wee Kim Wee School of Communication and Information in NTU.</a:t>
            </a:r>
          </a:p>
          <a:p>
            <a:r>
              <a:rPr lang="en-US" dirty="0"/>
              <a:t>We know that depression may lead to suicide. But other times, its sufferers become less productive and are more at risk for other diseases.</a:t>
            </a:r>
          </a:p>
          <a:p>
            <a:r>
              <a:rPr lang="en-US" dirty="0"/>
              <a:t>The latest statistics on depression don’t paint a pretty picture of progress but it shows that the condition is more common than we think. Yet the stigma surrounding it walls off the victim who often suffers in silence.</a:t>
            </a:r>
          </a:p>
          <a:p>
            <a:r>
              <a:rPr lang="en-US" dirty="0"/>
              <a:t>We need to seek out those who need help, and help them early. However, the challenge is that we do not have enough practitioners to do that.</a:t>
            </a:r>
          </a:p>
          <a:p>
            <a:r>
              <a:rPr lang="en-US" dirty="0"/>
              <a:t>One way to tackle this problem is to adopt a pro-active approach to seek out those who need professional assistance. The objective of this project serves to do just that with the help of Artificial Intelligence. With AI, we could apply some techniques like Certainty Factor, Decision Tree, and Inference Diagram to automate the screening of candidates. The screening is done at three levels:</a:t>
            </a:r>
          </a:p>
          <a:p>
            <a:pPr marL="514350" indent="-514350">
              <a:buAutoNum type="arabicParenR"/>
            </a:pPr>
            <a:r>
              <a:rPr lang="en-US" dirty="0"/>
              <a:t>Identifying the high risk group – Risk Profiling</a:t>
            </a:r>
          </a:p>
          <a:p>
            <a:pPr marL="514350" indent="-514350">
              <a:buAutoNum type="arabicParenR"/>
            </a:pPr>
            <a:r>
              <a:rPr lang="en-US" dirty="0"/>
              <a:t>Doing a 2-question survey (PHQ2)</a:t>
            </a:r>
          </a:p>
          <a:p>
            <a:pPr marL="514350" indent="-514350">
              <a:buAutoNum type="arabicParenR"/>
            </a:pPr>
            <a:r>
              <a:rPr lang="en-US" dirty="0"/>
              <a:t>Doing a 7-question survey (PHQ9)</a:t>
            </a:r>
          </a:p>
          <a:p>
            <a:r>
              <a:rPr lang="en-US" dirty="0"/>
              <a:t>Level #1 can be applied to any organization, be it a school, a workplace, or even just targeting a segment of people.</a:t>
            </a:r>
          </a:p>
          <a:p>
            <a:r>
              <a:rPr lang="en-US" dirty="0"/>
              <a:t>Once level #1 is done, those identified candidates can proceed to Level #2 and level #3 in a survey setting so that we can ascertain whether the candidate would likely be suffering from depression, and then recommending the next steps.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C4053E-467E-47F0-96FA-3042AD6D06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3695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0613" y="1143000"/>
            <a:ext cx="21367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DA66C6-A9D5-4DE4-84AE-ADB7EC6FE697}" type="slidenum">
              <a:rPr lang="en-US" smtClean="0"/>
              <a:t>7</a:t>
            </a:fld>
            <a:endParaRPr lang="en-US"/>
          </a:p>
        </p:txBody>
      </p:sp>
    </p:spTree>
    <p:extLst>
      <p:ext uri="{BB962C8B-B14F-4D97-AF65-F5344CB8AC3E}">
        <p14:creationId xmlns:p14="http://schemas.microsoft.com/office/powerpoint/2010/main" val="3762541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A90E82-4155-4BB6-AA63-4855E05D2E1B}" type="datetime1">
              <a:rPr lang="en-SG" smtClean="0"/>
              <a:t>9/3/2019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7EBF05A-3D21-489F-92E5-C2CA7463D2E0}" type="slidenum">
              <a:rPr lang="en-SG" smtClean="0"/>
              <a:t>‹#›</a:t>
            </a:fld>
            <a:endParaRPr lang="en-SG"/>
          </a:p>
        </p:txBody>
      </p:sp>
    </p:spTree>
    <p:extLst>
      <p:ext uri="{BB962C8B-B14F-4D97-AF65-F5344CB8AC3E}">
        <p14:creationId xmlns:p14="http://schemas.microsoft.com/office/powerpoint/2010/main" val="1904276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C65BCB-81B7-48F2-BAE2-B3B4793E6CD0}" type="datetime1">
              <a:rPr lang="en-SG" smtClean="0"/>
              <a:t>9/3/2019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7EBF05A-3D21-489F-92E5-C2CA7463D2E0}" type="slidenum">
              <a:rPr lang="en-SG" smtClean="0"/>
              <a:t>‹#›</a:t>
            </a:fld>
            <a:endParaRPr lang="en-SG"/>
          </a:p>
        </p:txBody>
      </p:sp>
    </p:spTree>
    <p:extLst>
      <p:ext uri="{BB962C8B-B14F-4D97-AF65-F5344CB8AC3E}">
        <p14:creationId xmlns:p14="http://schemas.microsoft.com/office/powerpoint/2010/main" val="631975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29708F-D1D5-4E88-9D05-F8A83188D375}" type="datetime1">
              <a:rPr lang="en-SG" smtClean="0"/>
              <a:t>9/3/2019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7EBF05A-3D21-489F-92E5-C2CA7463D2E0}" type="slidenum">
              <a:rPr lang="en-SG" smtClean="0"/>
              <a:t>‹#›</a:t>
            </a:fld>
            <a:endParaRPr lang="en-SG"/>
          </a:p>
        </p:txBody>
      </p:sp>
    </p:spTree>
    <p:extLst>
      <p:ext uri="{BB962C8B-B14F-4D97-AF65-F5344CB8AC3E}">
        <p14:creationId xmlns:p14="http://schemas.microsoft.com/office/powerpoint/2010/main" val="3411301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CA807C-E905-4A3C-975C-5AB9686CCD64}" type="datetime1">
              <a:rPr lang="en-SG"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07655A-91B5-4622-BED7-90AC0C1F487E}" type="slidenum">
              <a:rPr lang="en-US" smtClean="0"/>
              <a:t>‹#›</a:t>
            </a:fld>
            <a:endParaRPr lang="en-US"/>
          </a:p>
        </p:txBody>
      </p:sp>
    </p:spTree>
    <p:extLst>
      <p:ext uri="{BB962C8B-B14F-4D97-AF65-F5344CB8AC3E}">
        <p14:creationId xmlns:p14="http://schemas.microsoft.com/office/powerpoint/2010/main" val="550522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6CEFD4-D85B-471D-82D9-F7D8FB1B5B5E}" type="datetime1">
              <a:rPr lang="en-SG"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07655A-91B5-4622-BED7-90AC0C1F487E}" type="slidenum">
              <a:rPr lang="en-US" smtClean="0"/>
              <a:t>‹#›</a:t>
            </a:fld>
            <a:endParaRPr lang="en-US"/>
          </a:p>
        </p:txBody>
      </p:sp>
    </p:spTree>
    <p:extLst>
      <p:ext uri="{BB962C8B-B14F-4D97-AF65-F5344CB8AC3E}">
        <p14:creationId xmlns:p14="http://schemas.microsoft.com/office/powerpoint/2010/main" val="2507941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7E656D-291B-4B55-B5FC-191F8522917E}" type="datetime1">
              <a:rPr lang="en-SG"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07655A-91B5-4622-BED7-90AC0C1F487E}" type="slidenum">
              <a:rPr lang="en-US" smtClean="0"/>
              <a:t>‹#›</a:t>
            </a:fld>
            <a:endParaRPr lang="en-US"/>
          </a:p>
        </p:txBody>
      </p:sp>
    </p:spTree>
    <p:extLst>
      <p:ext uri="{BB962C8B-B14F-4D97-AF65-F5344CB8AC3E}">
        <p14:creationId xmlns:p14="http://schemas.microsoft.com/office/powerpoint/2010/main" val="37556970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FDA94C-4C7C-4B32-A45A-4E00AAD6606B}" type="datetime1">
              <a:rPr lang="en-SG"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07655A-91B5-4622-BED7-90AC0C1F487E}" type="slidenum">
              <a:rPr lang="en-US" smtClean="0"/>
              <a:t>‹#›</a:t>
            </a:fld>
            <a:endParaRPr lang="en-US"/>
          </a:p>
        </p:txBody>
      </p:sp>
    </p:spTree>
    <p:extLst>
      <p:ext uri="{BB962C8B-B14F-4D97-AF65-F5344CB8AC3E}">
        <p14:creationId xmlns:p14="http://schemas.microsoft.com/office/powerpoint/2010/main" val="1746130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5E3880-AE8D-4DB9-A198-DBC7E4451445}" type="datetime1">
              <a:rPr lang="en-SG" smtClean="0"/>
              <a:t>9/3/2019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07655A-91B5-4622-BED7-90AC0C1F487E}" type="slidenum">
              <a:rPr lang="en-US" smtClean="0"/>
              <a:t>‹#›</a:t>
            </a:fld>
            <a:endParaRPr lang="en-US"/>
          </a:p>
        </p:txBody>
      </p:sp>
    </p:spTree>
    <p:extLst>
      <p:ext uri="{BB962C8B-B14F-4D97-AF65-F5344CB8AC3E}">
        <p14:creationId xmlns:p14="http://schemas.microsoft.com/office/powerpoint/2010/main" val="1874697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CA15A3-1890-4241-962A-010EB8120493}" type="datetime1">
              <a:rPr lang="en-SG" smtClean="0"/>
              <a:t>9/3/2019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07655A-91B5-4622-BED7-90AC0C1F487E}" type="slidenum">
              <a:rPr lang="en-US" smtClean="0"/>
              <a:t>‹#›</a:t>
            </a:fld>
            <a:endParaRPr lang="en-US"/>
          </a:p>
        </p:txBody>
      </p:sp>
    </p:spTree>
    <p:extLst>
      <p:ext uri="{BB962C8B-B14F-4D97-AF65-F5344CB8AC3E}">
        <p14:creationId xmlns:p14="http://schemas.microsoft.com/office/powerpoint/2010/main" val="40044092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3D8EEE-BAF0-4201-811E-DC9F1FFC1FFD}" type="datetime1">
              <a:rPr lang="en-SG" smtClean="0"/>
              <a:t>9/3/2019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07655A-91B5-4622-BED7-90AC0C1F487E}" type="slidenum">
              <a:rPr lang="en-US" smtClean="0"/>
              <a:t>‹#›</a:t>
            </a:fld>
            <a:endParaRPr lang="en-US"/>
          </a:p>
        </p:txBody>
      </p:sp>
    </p:spTree>
    <p:extLst>
      <p:ext uri="{BB962C8B-B14F-4D97-AF65-F5344CB8AC3E}">
        <p14:creationId xmlns:p14="http://schemas.microsoft.com/office/powerpoint/2010/main" val="34187584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9FA0013-F8F8-42D7-8934-D1C8E4075AAC}" type="datetime1">
              <a:rPr lang="en-SG"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07655A-91B5-4622-BED7-90AC0C1F487E}" type="slidenum">
              <a:rPr lang="en-US" smtClean="0"/>
              <a:t>‹#›</a:t>
            </a:fld>
            <a:endParaRPr lang="en-US"/>
          </a:p>
        </p:txBody>
      </p:sp>
    </p:spTree>
    <p:extLst>
      <p:ext uri="{BB962C8B-B14F-4D97-AF65-F5344CB8AC3E}">
        <p14:creationId xmlns:p14="http://schemas.microsoft.com/office/powerpoint/2010/main" val="3957313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EE08FF-6AF4-4CD3-AF46-62F25A2B30CF}" type="datetime1">
              <a:rPr lang="en-SG" smtClean="0"/>
              <a:t>9/3/2019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7EBF05A-3D21-489F-92E5-C2CA7463D2E0}" type="slidenum">
              <a:rPr lang="en-SG" smtClean="0"/>
              <a:t>‹#›</a:t>
            </a:fld>
            <a:endParaRPr lang="en-SG"/>
          </a:p>
        </p:txBody>
      </p:sp>
    </p:spTree>
    <p:extLst>
      <p:ext uri="{BB962C8B-B14F-4D97-AF65-F5344CB8AC3E}">
        <p14:creationId xmlns:p14="http://schemas.microsoft.com/office/powerpoint/2010/main" val="19302548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6CCE0A2C-4A0D-4F3C-B8FD-F4C6555188F6}" type="datetime1">
              <a:rPr lang="en-SG"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07655A-91B5-4622-BED7-90AC0C1F487E}" type="slidenum">
              <a:rPr lang="en-US" smtClean="0"/>
              <a:t>‹#›</a:t>
            </a:fld>
            <a:endParaRPr lang="en-US"/>
          </a:p>
        </p:txBody>
      </p:sp>
    </p:spTree>
    <p:extLst>
      <p:ext uri="{BB962C8B-B14F-4D97-AF65-F5344CB8AC3E}">
        <p14:creationId xmlns:p14="http://schemas.microsoft.com/office/powerpoint/2010/main" val="2244393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6704F-BB9C-4C11-8289-3D6D7611D107}" type="datetime1">
              <a:rPr lang="en-SG"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07655A-91B5-4622-BED7-90AC0C1F487E}" type="slidenum">
              <a:rPr lang="en-US" smtClean="0"/>
              <a:t>‹#›</a:t>
            </a:fld>
            <a:endParaRPr lang="en-US"/>
          </a:p>
        </p:txBody>
      </p:sp>
    </p:spTree>
    <p:extLst>
      <p:ext uri="{BB962C8B-B14F-4D97-AF65-F5344CB8AC3E}">
        <p14:creationId xmlns:p14="http://schemas.microsoft.com/office/powerpoint/2010/main" val="30705898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E3C86-0164-460B-AE4C-FE3BBA1844B9}" type="datetime1">
              <a:rPr lang="en-SG"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07655A-91B5-4622-BED7-90AC0C1F487E}" type="slidenum">
              <a:rPr lang="en-US" smtClean="0"/>
              <a:t>‹#›</a:t>
            </a:fld>
            <a:endParaRPr lang="en-US"/>
          </a:p>
        </p:txBody>
      </p:sp>
    </p:spTree>
    <p:extLst>
      <p:ext uri="{BB962C8B-B14F-4D97-AF65-F5344CB8AC3E}">
        <p14:creationId xmlns:p14="http://schemas.microsoft.com/office/powerpoint/2010/main" val="3329807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7199BBC-EA71-46FB-8648-860C326CE6F7}" type="datetime1">
              <a:rPr lang="en-SG" smtClean="0"/>
              <a:t>9/3/2019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7EBF05A-3D21-489F-92E5-C2CA7463D2E0}" type="slidenum">
              <a:rPr lang="en-SG" smtClean="0"/>
              <a:t>‹#›</a:t>
            </a:fld>
            <a:endParaRPr lang="en-SG"/>
          </a:p>
        </p:txBody>
      </p:sp>
    </p:spTree>
    <p:extLst>
      <p:ext uri="{BB962C8B-B14F-4D97-AF65-F5344CB8AC3E}">
        <p14:creationId xmlns:p14="http://schemas.microsoft.com/office/powerpoint/2010/main" val="1030137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F8DD69-717B-4309-8DB8-F1ED01D9ED3A}" type="datetime1">
              <a:rPr lang="en-SG" smtClean="0"/>
              <a:t>9/3/2019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7EBF05A-3D21-489F-92E5-C2CA7463D2E0}" type="slidenum">
              <a:rPr lang="en-SG" smtClean="0"/>
              <a:t>‹#›</a:t>
            </a:fld>
            <a:endParaRPr lang="en-SG"/>
          </a:p>
        </p:txBody>
      </p:sp>
    </p:spTree>
    <p:extLst>
      <p:ext uri="{BB962C8B-B14F-4D97-AF65-F5344CB8AC3E}">
        <p14:creationId xmlns:p14="http://schemas.microsoft.com/office/powerpoint/2010/main" val="863477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D15775-CFC2-445A-9BFB-88A81722BB8C}" type="datetime1">
              <a:rPr lang="en-SG" smtClean="0"/>
              <a:t>9/3/2019</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D7EBF05A-3D21-489F-92E5-C2CA7463D2E0}" type="slidenum">
              <a:rPr lang="en-SG" smtClean="0"/>
              <a:t>‹#›</a:t>
            </a:fld>
            <a:endParaRPr lang="en-SG"/>
          </a:p>
        </p:txBody>
      </p:sp>
    </p:spTree>
    <p:extLst>
      <p:ext uri="{BB962C8B-B14F-4D97-AF65-F5344CB8AC3E}">
        <p14:creationId xmlns:p14="http://schemas.microsoft.com/office/powerpoint/2010/main" val="3023023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E64A8D-E42D-46CF-B604-C7BA6FE33FC9}" type="datetime1">
              <a:rPr lang="en-SG" smtClean="0"/>
              <a:t>9/3/2019</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D7EBF05A-3D21-489F-92E5-C2CA7463D2E0}" type="slidenum">
              <a:rPr lang="en-SG" smtClean="0"/>
              <a:t>‹#›</a:t>
            </a:fld>
            <a:endParaRPr lang="en-SG"/>
          </a:p>
        </p:txBody>
      </p:sp>
    </p:spTree>
    <p:extLst>
      <p:ext uri="{BB962C8B-B14F-4D97-AF65-F5344CB8AC3E}">
        <p14:creationId xmlns:p14="http://schemas.microsoft.com/office/powerpoint/2010/main" val="1146092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E0D6D3-7D4B-4EEC-BCBD-2EF07193A471}" type="datetime1">
              <a:rPr lang="en-SG" smtClean="0"/>
              <a:t>9/3/2019</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D7EBF05A-3D21-489F-92E5-C2CA7463D2E0}" type="slidenum">
              <a:rPr lang="en-SG" smtClean="0"/>
              <a:t>‹#›</a:t>
            </a:fld>
            <a:endParaRPr lang="en-SG"/>
          </a:p>
        </p:txBody>
      </p:sp>
    </p:spTree>
    <p:extLst>
      <p:ext uri="{BB962C8B-B14F-4D97-AF65-F5344CB8AC3E}">
        <p14:creationId xmlns:p14="http://schemas.microsoft.com/office/powerpoint/2010/main" val="4158790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8908252A-71CC-4D3B-A394-EA7999E448AA}" type="datetime1">
              <a:rPr lang="en-SG" smtClean="0"/>
              <a:t>9/3/2019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7EBF05A-3D21-489F-92E5-C2CA7463D2E0}" type="slidenum">
              <a:rPr lang="en-SG" smtClean="0"/>
              <a:t>‹#›</a:t>
            </a:fld>
            <a:endParaRPr lang="en-SG"/>
          </a:p>
        </p:txBody>
      </p:sp>
    </p:spTree>
    <p:extLst>
      <p:ext uri="{BB962C8B-B14F-4D97-AF65-F5344CB8AC3E}">
        <p14:creationId xmlns:p14="http://schemas.microsoft.com/office/powerpoint/2010/main" val="3548778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5DB3AC9C-2A83-4DF2-A448-66760BF730C8}" type="datetime1">
              <a:rPr lang="en-SG" smtClean="0"/>
              <a:t>9/3/2019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7EBF05A-3D21-489F-92E5-C2CA7463D2E0}" type="slidenum">
              <a:rPr lang="en-SG" smtClean="0"/>
              <a:t>‹#›</a:t>
            </a:fld>
            <a:endParaRPr lang="en-SG"/>
          </a:p>
        </p:txBody>
      </p:sp>
    </p:spTree>
    <p:extLst>
      <p:ext uri="{BB962C8B-B14F-4D97-AF65-F5344CB8AC3E}">
        <p14:creationId xmlns:p14="http://schemas.microsoft.com/office/powerpoint/2010/main" val="3133153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19688869-1C91-443C-A34A-DC6657194F09}" type="datetime1">
              <a:rPr lang="en-SG" smtClean="0"/>
              <a:t>9/3/2019</a:t>
            </a:fld>
            <a:endParaRPr lang="en-SG"/>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D7EBF05A-3D21-489F-92E5-C2CA7463D2E0}" type="slidenum">
              <a:rPr lang="en-SG" smtClean="0"/>
              <a:t>‹#›</a:t>
            </a:fld>
            <a:endParaRPr lang="en-SG"/>
          </a:p>
        </p:txBody>
      </p:sp>
    </p:spTree>
    <p:extLst>
      <p:ext uri="{BB962C8B-B14F-4D97-AF65-F5344CB8AC3E}">
        <p14:creationId xmlns:p14="http://schemas.microsoft.com/office/powerpoint/2010/main" val="7890774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D5053728-182F-4468-9959-C01000FA1A54}" type="datetime1">
              <a:rPr lang="en-SG" smtClean="0"/>
              <a:t>9/3/2019</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007655A-91B5-4622-BED7-90AC0C1F487E}" type="slidenum">
              <a:rPr lang="en-US" smtClean="0"/>
              <a:t>‹#›</a:t>
            </a:fld>
            <a:endParaRPr lang="en-US"/>
          </a:p>
        </p:txBody>
      </p:sp>
    </p:spTree>
    <p:extLst>
      <p:ext uri="{BB962C8B-B14F-4D97-AF65-F5344CB8AC3E}">
        <p14:creationId xmlns:p14="http://schemas.microsoft.com/office/powerpoint/2010/main" val="370853246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9148" y="129208"/>
            <a:ext cx="6591852" cy="9662491"/>
          </a:xfrm>
          <a:prstGeom prst="rect">
            <a:avLst/>
          </a:prstGeom>
          <a:gradFill flip="none" rotWithShape="1">
            <a:gsLst>
              <a:gs pos="27000">
                <a:srgbClr val="136CD7"/>
              </a:gs>
              <a:gs pos="66000">
                <a:schemeClr val="accent1">
                  <a:tint val="44500"/>
                  <a:satMod val="160000"/>
                </a:schemeClr>
              </a:gs>
              <a:gs pos="100000">
                <a:schemeClr val="accent1">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6869" r="32153"/>
          <a:stretch/>
        </p:blipFill>
        <p:spPr>
          <a:xfrm>
            <a:off x="4410650" y="6691086"/>
            <a:ext cx="2040274" cy="2800654"/>
          </a:xfrm>
          <a:prstGeom prst="rect">
            <a:avLst/>
          </a:prstGeom>
        </p:spPr>
      </p:pic>
      <p:sp>
        <p:nvSpPr>
          <p:cNvPr id="7" name="TextBox 6"/>
          <p:cNvSpPr txBox="1"/>
          <p:nvPr/>
        </p:nvSpPr>
        <p:spPr>
          <a:xfrm>
            <a:off x="406177" y="5743263"/>
            <a:ext cx="51183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1">
                    <a:lumMod val="40000"/>
                    <a:lumOff val="60000"/>
                  </a:schemeClr>
                </a:solidFill>
                <a:effectLst/>
                <a:uLnTx/>
                <a:uFillTx/>
                <a:latin typeface="Calibri Light" panose="020F0302020204030204"/>
                <a:ea typeface="+mn-ea"/>
                <a:cs typeface="+mn-cs"/>
              </a:rPr>
              <a:t>Depression Screening System</a:t>
            </a:r>
          </a:p>
        </p:txBody>
      </p:sp>
      <p:sp>
        <p:nvSpPr>
          <p:cNvPr id="8" name="TextBox 7"/>
          <p:cNvSpPr txBox="1"/>
          <p:nvPr/>
        </p:nvSpPr>
        <p:spPr>
          <a:xfrm>
            <a:off x="406176" y="5380215"/>
            <a:ext cx="51183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Calibri Light" panose="020F0302020204030204"/>
                <a:ea typeface="+mn-ea"/>
                <a:cs typeface="+mn-cs"/>
              </a:rPr>
              <a:t>Depression Screening System</a:t>
            </a:r>
          </a:p>
        </p:txBody>
      </p:sp>
      <p:sp>
        <p:nvSpPr>
          <p:cNvPr id="9" name="Subtitle 2"/>
          <p:cNvSpPr txBox="1">
            <a:spLocks/>
          </p:cNvSpPr>
          <p:nvPr/>
        </p:nvSpPr>
        <p:spPr>
          <a:xfrm>
            <a:off x="3908778" y="2776087"/>
            <a:ext cx="2760109" cy="3269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47B0FF"/>
                </a:solidFill>
                <a:effectLst/>
                <a:uLnTx/>
                <a:uFillTx/>
                <a:latin typeface="Calibri" panose="020F0502020204030204"/>
                <a:ea typeface="+mn-ea"/>
                <a:cs typeface="+mn-cs"/>
              </a:rPr>
              <a:t>Pepper</a:t>
            </a:r>
            <a:r>
              <a:rPr kumimoji="0" lang="en-US" sz="2000" b="0" i="0" u="none" strike="noStrike" kern="1200" cap="none" spc="0" normalizeH="0" noProof="0" dirty="0">
                <a:ln>
                  <a:noFill/>
                </a:ln>
                <a:solidFill>
                  <a:srgbClr val="47B0FF"/>
                </a:solidFill>
                <a:effectLst/>
                <a:uLnTx/>
                <a:uFillTx/>
                <a:latin typeface="Calibri" panose="020F0502020204030204"/>
                <a:ea typeface="+mn-ea"/>
                <a:cs typeface="+mn-cs"/>
              </a:rPr>
              <a:t> Project Group</a:t>
            </a:r>
            <a:endParaRPr kumimoji="0" lang="en-US" sz="2000" b="0" i="0" u="none" strike="noStrike" kern="1200" cap="none" spc="0" normalizeH="0" baseline="0" noProof="0" dirty="0">
              <a:ln>
                <a:noFill/>
              </a:ln>
              <a:solidFill>
                <a:srgbClr val="47B0FF"/>
              </a:solidFill>
              <a:effectLst/>
              <a:uLnTx/>
              <a:uFillTx/>
              <a:latin typeface="Calibri" panose="020F0502020204030204"/>
              <a:ea typeface="+mn-ea"/>
              <a:cs typeface="+mn-cs"/>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366" y="1657900"/>
            <a:ext cx="3168452" cy="3163275"/>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517930979"/>
              </p:ext>
            </p:extLst>
          </p:nvPr>
        </p:nvGraphicFramePr>
        <p:xfrm>
          <a:off x="3988036" y="3239538"/>
          <a:ext cx="2601595" cy="992190"/>
        </p:xfrm>
        <a:graphic>
          <a:graphicData uri="http://schemas.openxmlformats.org/drawingml/2006/table">
            <a:tbl>
              <a:tblPr firstRow="1" firstCol="1" bandRow="1"/>
              <a:tblGrid>
                <a:gridCol w="1628775">
                  <a:extLst>
                    <a:ext uri="{9D8B030D-6E8A-4147-A177-3AD203B41FA5}">
                      <a16:colId xmlns:a16="http://schemas.microsoft.com/office/drawing/2014/main" val="4178535288"/>
                    </a:ext>
                  </a:extLst>
                </a:gridCol>
                <a:gridCol w="972820">
                  <a:extLst>
                    <a:ext uri="{9D8B030D-6E8A-4147-A177-3AD203B41FA5}">
                      <a16:colId xmlns:a16="http://schemas.microsoft.com/office/drawing/2014/main" val="3096863843"/>
                    </a:ext>
                  </a:extLst>
                </a:gridCol>
              </a:tblGrid>
              <a:tr h="0">
                <a:tc>
                  <a:txBody>
                    <a:bodyPr/>
                    <a:lstStyle/>
                    <a:p>
                      <a:pPr marL="0" marR="0">
                        <a:lnSpc>
                          <a:spcPct val="107000"/>
                        </a:lnSpc>
                        <a:spcBef>
                          <a:spcPts val="0"/>
                        </a:spcBef>
                        <a:spcAft>
                          <a:spcPts val="0"/>
                        </a:spcAft>
                      </a:pPr>
                      <a:r>
                        <a:rPr lang="en-US" sz="110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CAO LIANG</a:t>
                      </a: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A0012884E</a:t>
                      </a: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extLst>
                  <a:ext uri="{0D108BD9-81ED-4DB2-BD59-A6C34878D82A}">
                    <a16:rowId xmlns:a16="http://schemas.microsoft.com/office/drawing/2014/main" val="430645242"/>
                  </a:ext>
                </a:extLst>
              </a:tr>
              <a:tr h="0">
                <a:tc>
                  <a:txBody>
                    <a:bodyPr/>
                    <a:lstStyle/>
                    <a:p>
                      <a:pPr marL="0" marR="0">
                        <a:lnSpc>
                          <a:spcPct val="107000"/>
                        </a:lnSpc>
                        <a:spcBef>
                          <a:spcPts val="0"/>
                        </a:spcBef>
                        <a:spcAft>
                          <a:spcPts val="0"/>
                        </a:spcAft>
                      </a:pPr>
                      <a:r>
                        <a:rPr lang="en-US" sz="110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GENG LIANGYU</a:t>
                      </a: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A0195278M</a:t>
                      </a: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extLst>
                  <a:ext uri="{0D108BD9-81ED-4DB2-BD59-A6C34878D82A}">
                    <a16:rowId xmlns:a16="http://schemas.microsoft.com/office/drawing/2014/main" val="190573037"/>
                  </a:ext>
                </a:extLst>
              </a:tr>
              <a:tr h="0">
                <a:tc>
                  <a:txBody>
                    <a:bodyPr/>
                    <a:lstStyle/>
                    <a:p>
                      <a:pPr marL="0" marR="0">
                        <a:lnSpc>
                          <a:spcPct val="107000"/>
                        </a:lnSpc>
                        <a:spcBef>
                          <a:spcPts val="0"/>
                        </a:spcBef>
                        <a:spcAft>
                          <a:spcPts val="0"/>
                        </a:spcAft>
                      </a:pPr>
                      <a:r>
                        <a:rPr lang="en-US" sz="110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HAN DONGCHOU FRANCIS</a:t>
                      </a: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tc>
                  <a:txBody>
                    <a:bodyPr/>
                    <a:lstStyle/>
                    <a:p>
                      <a:pPr marL="0" marR="0" algn="ctr">
                        <a:lnSpc>
                          <a:spcPct val="107000"/>
                        </a:lnSpc>
                        <a:spcBef>
                          <a:spcPts val="0"/>
                        </a:spcBef>
                        <a:spcAft>
                          <a:spcPts val="0"/>
                        </a:spcAft>
                      </a:pPr>
                      <a:r>
                        <a:rPr lang="en-US" sz="11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A0195414A</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extLst>
                  <a:ext uri="{0D108BD9-81ED-4DB2-BD59-A6C34878D82A}">
                    <a16:rowId xmlns:a16="http://schemas.microsoft.com/office/drawing/2014/main" val="1019974183"/>
                  </a:ext>
                </a:extLst>
              </a:tr>
              <a:tr h="0">
                <a:tc>
                  <a:txBody>
                    <a:bodyPr/>
                    <a:lstStyle/>
                    <a:p>
                      <a:pPr marL="0" marR="0">
                        <a:lnSpc>
                          <a:spcPct val="107000"/>
                        </a:lnSpc>
                        <a:spcBef>
                          <a:spcPts val="0"/>
                        </a:spcBef>
                        <a:spcAft>
                          <a:spcPts val="0"/>
                        </a:spcAft>
                      </a:pPr>
                      <a:r>
                        <a:rPr lang="en-US" sz="110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ONG BOON PING</a:t>
                      </a: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A0195172B</a:t>
                      </a: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extLst>
                  <a:ext uri="{0D108BD9-81ED-4DB2-BD59-A6C34878D82A}">
                    <a16:rowId xmlns:a16="http://schemas.microsoft.com/office/drawing/2014/main" val="146205260"/>
                  </a:ext>
                </a:extLst>
              </a:tr>
              <a:tr h="0">
                <a:tc>
                  <a:txBody>
                    <a:bodyPr/>
                    <a:lstStyle/>
                    <a:p>
                      <a:pPr marL="0" marR="0">
                        <a:lnSpc>
                          <a:spcPct val="107000"/>
                        </a:lnSpc>
                        <a:spcBef>
                          <a:spcPts val="0"/>
                        </a:spcBef>
                        <a:spcAft>
                          <a:spcPts val="0"/>
                        </a:spcAft>
                      </a:pPr>
                      <a:r>
                        <a:rPr lang="en-US" sz="11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TAN CHIN GEE</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tc>
                  <a:txBody>
                    <a:bodyPr/>
                    <a:lstStyle/>
                    <a:p>
                      <a:pPr marL="0" marR="0" algn="ctr">
                        <a:lnSpc>
                          <a:spcPct val="107000"/>
                        </a:lnSpc>
                        <a:spcBef>
                          <a:spcPts val="0"/>
                        </a:spcBef>
                        <a:spcAft>
                          <a:spcPts val="0"/>
                        </a:spcAft>
                      </a:pPr>
                      <a:r>
                        <a:rPr lang="en-US" sz="11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A0195296M</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a:noFill/>
                    </a:lnL>
                    <a:lnR>
                      <a:noFill/>
                    </a:lnR>
                    <a:lnT>
                      <a:noFill/>
                    </a:lnT>
                    <a:lnB>
                      <a:noFill/>
                    </a:lnB>
                  </a:tcPr>
                </a:tc>
                <a:extLst>
                  <a:ext uri="{0D108BD9-81ED-4DB2-BD59-A6C34878D82A}">
                    <a16:rowId xmlns:a16="http://schemas.microsoft.com/office/drawing/2014/main" val="1150278964"/>
                  </a:ext>
                </a:extLst>
              </a:tr>
            </a:tbl>
          </a:graphicData>
        </a:graphic>
      </p:graphicFrame>
      <p:sp>
        <p:nvSpPr>
          <p:cNvPr id="2" name="TextBox 1">
            <a:extLst>
              <a:ext uri="{FF2B5EF4-FFF2-40B4-BE49-F238E27FC236}">
                <a16:creationId xmlns:a16="http://schemas.microsoft.com/office/drawing/2014/main" id="{8FEE9FD1-C95B-4E6C-BA15-71621B5F8DA8}"/>
              </a:ext>
            </a:extLst>
          </p:cNvPr>
          <p:cNvSpPr txBox="1"/>
          <p:nvPr/>
        </p:nvSpPr>
        <p:spPr>
          <a:xfrm>
            <a:off x="406176" y="6627998"/>
            <a:ext cx="2438005" cy="646331"/>
          </a:xfrm>
          <a:prstGeom prst="rect">
            <a:avLst/>
          </a:prstGeom>
          <a:noFill/>
        </p:spPr>
        <p:txBody>
          <a:bodyPr wrap="square" rtlCol="0">
            <a:spAutoFit/>
          </a:bodyPr>
          <a:lstStyle/>
          <a:p>
            <a:r>
              <a:rPr lang="en-SG" sz="3600" dirty="0">
                <a:solidFill>
                  <a:srgbClr val="181581"/>
                </a:solidFill>
                <a:latin typeface="Agency FB" panose="020B0503020202020204" pitchFamily="34" charset="0"/>
              </a:rPr>
              <a:t>Project Report</a:t>
            </a:r>
          </a:p>
        </p:txBody>
      </p:sp>
      <p:pic>
        <p:nvPicPr>
          <p:cNvPr id="12" name="Picture 11"/>
          <p:cNvPicPr>
            <a:picLocks noChangeAspect="1"/>
          </p:cNvPicPr>
          <p:nvPr/>
        </p:nvPicPr>
        <p:blipFill>
          <a:blip r:embed="rId4"/>
          <a:stretch>
            <a:fillRect/>
          </a:stretch>
        </p:blipFill>
        <p:spPr>
          <a:xfrm>
            <a:off x="4790660" y="239102"/>
            <a:ext cx="1829077" cy="618730"/>
          </a:xfrm>
          <a:prstGeom prst="rect">
            <a:avLst/>
          </a:prstGeom>
        </p:spPr>
      </p:pic>
      <p:sp>
        <p:nvSpPr>
          <p:cNvPr id="13" name="TextBox 12"/>
          <p:cNvSpPr txBox="1"/>
          <p:nvPr/>
        </p:nvSpPr>
        <p:spPr>
          <a:xfrm>
            <a:off x="285019" y="259757"/>
            <a:ext cx="511832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1"/>
                </a:solidFill>
                <a:effectLst/>
                <a:uLnTx/>
                <a:uFillTx/>
                <a:latin typeface="Calibri Light" panose="020F0302020204030204"/>
                <a:ea typeface="+mn-ea"/>
                <a:cs typeface="+mn-cs"/>
              </a:rPr>
              <a:t>Master of Technology (IS)</a:t>
            </a:r>
            <a:endParaRPr kumimoji="0" lang="en-US" sz="2800" b="1"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sp>
        <p:nvSpPr>
          <p:cNvPr id="3" name="Slide Number Placeholder 2"/>
          <p:cNvSpPr>
            <a:spLocks noGrp="1"/>
          </p:cNvSpPr>
          <p:nvPr>
            <p:ph type="sldNum" sz="quarter" idx="12"/>
          </p:nvPr>
        </p:nvSpPr>
        <p:spPr/>
        <p:txBody>
          <a:bodyPr/>
          <a:lstStyle/>
          <a:p>
            <a:fld id="{D7EBF05A-3D21-489F-92E5-C2CA7463D2E0}" type="slidenum">
              <a:rPr lang="en-SG" smtClean="0"/>
              <a:t>1</a:t>
            </a:fld>
            <a:endParaRPr lang="en-SG"/>
          </a:p>
        </p:txBody>
      </p:sp>
    </p:spTree>
    <p:extLst>
      <p:ext uri="{BB962C8B-B14F-4D97-AF65-F5344CB8AC3E}">
        <p14:creationId xmlns:p14="http://schemas.microsoft.com/office/powerpoint/2010/main" val="4216888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9993" y="245361"/>
            <a:ext cx="5785764" cy="584775"/>
          </a:xfrm>
          <a:prstGeom prst="rect">
            <a:avLst/>
          </a:prstGeom>
          <a:noFill/>
        </p:spPr>
        <p:txBody>
          <a:bodyPr wrap="square" rtlCol="0">
            <a:spAutoFit/>
          </a:bodyPr>
          <a:lstStyle/>
          <a:p>
            <a:r>
              <a:rPr lang="en-US" sz="3200" dirty="0" smtClean="0">
                <a:solidFill>
                  <a:schemeClr val="tx2">
                    <a:lumMod val="60000"/>
                    <a:lumOff val="40000"/>
                  </a:schemeClr>
                </a:solidFill>
              </a:rPr>
              <a:t>Solution Design - </a:t>
            </a:r>
            <a:r>
              <a:rPr lang="en-US" sz="2400" b="1" dirty="0" smtClean="0">
                <a:solidFill>
                  <a:srgbClr val="FF0000"/>
                </a:solidFill>
              </a:rPr>
              <a:t>PHQ9 in Detail</a:t>
            </a:r>
            <a:endParaRPr lang="en-US" sz="2400" b="1" dirty="0">
              <a:solidFill>
                <a:srgbClr val="FF0000"/>
              </a:solidFill>
            </a:endParaRPr>
          </a:p>
        </p:txBody>
      </p:sp>
      <p:pic>
        <p:nvPicPr>
          <p:cNvPr id="10" name="Picture 9"/>
          <p:cNvPicPr>
            <a:picLocks noChangeAspect="1"/>
          </p:cNvPicPr>
          <p:nvPr/>
        </p:nvPicPr>
        <p:blipFill>
          <a:blip r:embed="rId2"/>
          <a:stretch>
            <a:fillRect/>
          </a:stretch>
        </p:blipFill>
        <p:spPr>
          <a:xfrm>
            <a:off x="681402" y="1006750"/>
            <a:ext cx="5733736" cy="8899250"/>
          </a:xfrm>
          <a:prstGeom prst="rect">
            <a:avLst/>
          </a:prstGeom>
        </p:spPr>
      </p:pic>
      <p:sp>
        <p:nvSpPr>
          <p:cNvPr id="2" name="Slide Number Placeholder 1"/>
          <p:cNvSpPr>
            <a:spLocks noGrp="1"/>
          </p:cNvSpPr>
          <p:nvPr>
            <p:ph type="sldNum" sz="quarter" idx="12"/>
          </p:nvPr>
        </p:nvSpPr>
        <p:spPr/>
        <p:txBody>
          <a:bodyPr/>
          <a:lstStyle/>
          <a:p>
            <a:fld id="{D7EBF05A-3D21-489F-92E5-C2CA7463D2E0}" type="slidenum">
              <a:rPr lang="en-SG" smtClean="0"/>
              <a:t>10</a:t>
            </a:fld>
            <a:endParaRPr lang="en-SG"/>
          </a:p>
        </p:txBody>
      </p:sp>
    </p:spTree>
    <p:extLst>
      <p:ext uri="{BB962C8B-B14F-4D97-AF65-F5344CB8AC3E}">
        <p14:creationId xmlns:p14="http://schemas.microsoft.com/office/powerpoint/2010/main" val="2334557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9993" y="245361"/>
            <a:ext cx="5570358" cy="861774"/>
          </a:xfrm>
          <a:prstGeom prst="rect">
            <a:avLst/>
          </a:prstGeom>
          <a:noFill/>
        </p:spPr>
        <p:txBody>
          <a:bodyPr wrap="square" rtlCol="0">
            <a:spAutoFit/>
          </a:bodyPr>
          <a:lstStyle/>
          <a:p>
            <a:r>
              <a:rPr lang="en-US" sz="3200" dirty="0" smtClean="0">
                <a:solidFill>
                  <a:schemeClr val="tx2">
                    <a:lumMod val="60000"/>
                    <a:lumOff val="40000"/>
                  </a:schemeClr>
                </a:solidFill>
              </a:rPr>
              <a:t>Project Implementation</a:t>
            </a:r>
          </a:p>
          <a:p>
            <a:r>
              <a:rPr lang="en-US" dirty="0" smtClean="0">
                <a:solidFill>
                  <a:srgbClr val="FF0000"/>
                </a:solidFill>
              </a:rPr>
              <a:t>		Data Setup</a:t>
            </a:r>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1038436" y="1574341"/>
            <a:ext cx="4881915" cy="8091177"/>
          </a:xfrm>
          <a:prstGeom prst="rect">
            <a:avLst/>
          </a:prstGeom>
        </p:spPr>
      </p:pic>
      <p:sp>
        <p:nvSpPr>
          <p:cNvPr id="2" name="Slide Number Placeholder 1"/>
          <p:cNvSpPr>
            <a:spLocks noGrp="1"/>
          </p:cNvSpPr>
          <p:nvPr>
            <p:ph type="sldNum" sz="quarter" idx="12"/>
          </p:nvPr>
        </p:nvSpPr>
        <p:spPr/>
        <p:txBody>
          <a:bodyPr/>
          <a:lstStyle/>
          <a:p>
            <a:fld id="{D7EBF05A-3D21-489F-92E5-C2CA7463D2E0}" type="slidenum">
              <a:rPr lang="en-SG" smtClean="0"/>
              <a:t>11</a:t>
            </a:fld>
            <a:endParaRPr lang="en-SG"/>
          </a:p>
        </p:txBody>
      </p:sp>
    </p:spTree>
    <p:extLst>
      <p:ext uri="{BB962C8B-B14F-4D97-AF65-F5344CB8AC3E}">
        <p14:creationId xmlns:p14="http://schemas.microsoft.com/office/powerpoint/2010/main" val="3139747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11F489-8163-4291-9C35-AD727D541A69}"/>
              </a:ext>
            </a:extLst>
          </p:cNvPr>
          <p:cNvPicPr>
            <a:picLocks noChangeAspect="1"/>
          </p:cNvPicPr>
          <p:nvPr/>
        </p:nvPicPr>
        <p:blipFill>
          <a:blip r:embed="rId2"/>
          <a:stretch>
            <a:fillRect/>
          </a:stretch>
        </p:blipFill>
        <p:spPr>
          <a:xfrm>
            <a:off x="416025" y="3711388"/>
            <a:ext cx="6214782" cy="5289177"/>
          </a:xfrm>
          <a:prstGeom prst="rect">
            <a:avLst/>
          </a:prstGeom>
        </p:spPr>
      </p:pic>
      <p:sp>
        <p:nvSpPr>
          <p:cNvPr id="6" name="Content Placeholder 2">
            <a:extLst>
              <a:ext uri="{FF2B5EF4-FFF2-40B4-BE49-F238E27FC236}">
                <a16:creationId xmlns:a16="http://schemas.microsoft.com/office/drawing/2014/main" id="{88270A78-43F7-48BF-BFC5-689869C250AD}"/>
              </a:ext>
            </a:extLst>
          </p:cNvPr>
          <p:cNvSpPr>
            <a:spLocks noGrp="1"/>
          </p:cNvSpPr>
          <p:nvPr>
            <p:ph idx="1"/>
          </p:nvPr>
        </p:nvSpPr>
        <p:spPr>
          <a:xfrm>
            <a:off x="416025" y="1524000"/>
            <a:ext cx="5950692" cy="2067859"/>
          </a:xfrm>
        </p:spPr>
        <p:txBody>
          <a:bodyPr>
            <a:normAutofit/>
          </a:bodyPr>
          <a:lstStyle/>
          <a:p>
            <a:pPr marL="0" indent="0">
              <a:buNone/>
            </a:pPr>
            <a:r>
              <a:rPr lang="en-US" sz="1600" dirty="0"/>
              <a:t>Using the Guided Decision Tree in the KIE Workbench, the Risk Profiling logic is mapped out to assess whether a candidate falls into the High Risk category. If so, the candidate would go on to the next survey, that is the PHQ2.</a:t>
            </a:r>
          </a:p>
          <a:p>
            <a:pPr marL="0" indent="0">
              <a:buNone/>
            </a:pPr>
            <a:r>
              <a:rPr lang="en-US" sz="1600" dirty="0"/>
              <a:t>Two roles are created for the application:</a:t>
            </a:r>
          </a:p>
          <a:p>
            <a:pPr lvl="1"/>
            <a:r>
              <a:rPr lang="en-MY" sz="1600" dirty="0"/>
              <a:t>Patient1</a:t>
            </a:r>
          </a:p>
          <a:p>
            <a:pPr lvl="1"/>
            <a:r>
              <a:rPr lang="en-MY" sz="1600" dirty="0"/>
              <a:t>Dr Hong – mental health practitioner</a:t>
            </a:r>
          </a:p>
          <a:p>
            <a:pPr marL="0" indent="0">
              <a:buNone/>
            </a:pPr>
            <a:endParaRPr lang="en-US" sz="1600" dirty="0"/>
          </a:p>
        </p:txBody>
      </p:sp>
      <p:sp>
        <p:nvSpPr>
          <p:cNvPr id="8" name="TextBox 7"/>
          <p:cNvSpPr txBox="1"/>
          <p:nvPr/>
        </p:nvSpPr>
        <p:spPr>
          <a:xfrm>
            <a:off x="349993" y="245361"/>
            <a:ext cx="5570358" cy="861774"/>
          </a:xfrm>
          <a:prstGeom prst="rect">
            <a:avLst/>
          </a:prstGeom>
          <a:noFill/>
        </p:spPr>
        <p:txBody>
          <a:bodyPr wrap="square" rtlCol="0">
            <a:spAutoFit/>
          </a:bodyPr>
          <a:lstStyle/>
          <a:p>
            <a:r>
              <a:rPr lang="en-US" sz="3200" dirty="0" smtClean="0">
                <a:solidFill>
                  <a:schemeClr val="tx2">
                    <a:lumMod val="60000"/>
                    <a:lumOff val="40000"/>
                  </a:schemeClr>
                </a:solidFill>
              </a:rPr>
              <a:t>Project Implementation</a:t>
            </a:r>
          </a:p>
          <a:p>
            <a:r>
              <a:rPr lang="en-US" dirty="0" smtClean="0">
                <a:solidFill>
                  <a:srgbClr val="FF0000"/>
                </a:solidFill>
              </a:rPr>
              <a:t>		Guided Decision Tree</a:t>
            </a:r>
            <a:endParaRPr lang="en-US" dirty="0">
              <a:solidFill>
                <a:srgbClr val="FF0000"/>
              </a:solidFill>
            </a:endParaRPr>
          </a:p>
        </p:txBody>
      </p:sp>
      <p:sp>
        <p:nvSpPr>
          <p:cNvPr id="2" name="Slide Number Placeholder 1"/>
          <p:cNvSpPr>
            <a:spLocks noGrp="1"/>
          </p:cNvSpPr>
          <p:nvPr>
            <p:ph type="sldNum" sz="quarter" idx="12"/>
          </p:nvPr>
        </p:nvSpPr>
        <p:spPr/>
        <p:txBody>
          <a:bodyPr/>
          <a:lstStyle/>
          <a:p>
            <a:fld id="{D7EBF05A-3D21-489F-92E5-C2CA7463D2E0}" type="slidenum">
              <a:rPr lang="en-SG" smtClean="0"/>
              <a:t>12</a:t>
            </a:fld>
            <a:endParaRPr lang="en-SG"/>
          </a:p>
        </p:txBody>
      </p:sp>
    </p:spTree>
    <p:extLst>
      <p:ext uri="{BB962C8B-B14F-4D97-AF65-F5344CB8AC3E}">
        <p14:creationId xmlns:p14="http://schemas.microsoft.com/office/powerpoint/2010/main" val="1026361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8270A78-43F7-48BF-BFC5-689869C250AD}"/>
              </a:ext>
            </a:extLst>
          </p:cNvPr>
          <p:cNvSpPr>
            <a:spLocks noGrp="1"/>
          </p:cNvSpPr>
          <p:nvPr>
            <p:ph idx="1"/>
          </p:nvPr>
        </p:nvSpPr>
        <p:spPr>
          <a:xfrm>
            <a:off x="546099" y="1524001"/>
            <a:ext cx="6066677" cy="1917699"/>
          </a:xfrm>
        </p:spPr>
        <p:txBody>
          <a:bodyPr>
            <a:normAutofit/>
          </a:bodyPr>
          <a:lstStyle/>
          <a:p>
            <a:pPr marL="0" indent="0">
              <a:buNone/>
            </a:pPr>
            <a:r>
              <a:rPr lang="en-US" sz="1600" dirty="0"/>
              <a:t>Using the KIE Workbench, a Process Flow is created to map the various points of inference and assessments based on the Risk Profiling,  PHQ-2 and PHQ-9 survey entries.</a:t>
            </a:r>
          </a:p>
          <a:p>
            <a:pPr marL="0" indent="0">
              <a:buNone/>
            </a:pPr>
            <a:r>
              <a:rPr lang="en-US" sz="1600" dirty="0"/>
              <a:t>The logic engine performs in a way that determines if the candidate exhibit any symptom which may indicate a possibility of depression.</a:t>
            </a:r>
          </a:p>
          <a:p>
            <a:pPr marL="0" indent="0">
              <a:buNone/>
            </a:pPr>
            <a:endParaRPr lang="en-US" sz="1600" dirty="0"/>
          </a:p>
        </p:txBody>
      </p:sp>
      <p:grpSp>
        <p:nvGrpSpPr>
          <p:cNvPr id="8" name="Group 7"/>
          <p:cNvGrpSpPr/>
          <p:nvPr/>
        </p:nvGrpSpPr>
        <p:grpSpPr>
          <a:xfrm>
            <a:off x="546099" y="4305300"/>
            <a:ext cx="6066677" cy="1447800"/>
            <a:chOff x="-2195513" y="2813605"/>
            <a:chExt cx="13142821" cy="2977595"/>
          </a:xfrm>
        </p:grpSpPr>
        <p:pic>
          <p:nvPicPr>
            <p:cNvPr id="9" name="Picture 8">
              <a:extLst>
                <a:ext uri="{FF2B5EF4-FFF2-40B4-BE49-F238E27FC236}">
                  <a16:creationId xmlns:a16="http://schemas.microsoft.com/office/drawing/2014/main" id="{268CC5EF-98ED-4FF0-87DC-036C68D9F0C3}"/>
                </a:ext>
              </a:extLst>
            </p:cNvPr>
            <p:cNvPicPr>
              <a:picLocks noChangeAspect="1"/>
            </p:cNvPicPr>
            <p:nvPr/>
          </p:nvPicPr>
          <p:blipFill>
            <a:blip r:embed="rId2"/>
            <a:stretch>
              <a:fillRect/>
            </a:stretch>
          </p:blipFill>
          <p:spPr>
            <a:xfrm>
              <a:off x="-2195513" y="3086100"/>
              <a:ext cx="7408783" cy="1838312"/>
            </a:xfrm>
            <a:prstGeom prst="rect">
              <a:avLst/>
            </a:prstGeom>
          </p:spPr>
        </p:pic>
        <p:pic>
          <p:nvPicPr>
            <p:cNvPr id="10" name="Picture 9">
              <a:extLst>
                <a:ext uri="{FF2B5EF4-FFF2-40B4-BE49-F238E27FC236}">
                  <a16:creationId xmlns:a16="http://schemas.microsoft.com/office/drawing/2014/main" id="{4EB43C6E-F535-41FD-BB4A-97B21C8AC857}"/>
                </a:ext>
              </a:extLst>
            </p:cNvPr>
            <p:cNvPicPr>
              <a:picLocks noChangeAspect="1"/>
            </p:cNvPicPr>
            <p:nvPr/>
          </p:nvPicPr>
          <p:blipFill>
            <a:blip r:embed="rId3"/>
            <a:stretch>
              <a:fillRect/>
            </a:stretch>
          </p:blipFill>
          <p:spPr>
            <a:xfrm>
              <a:off x="3810000" y="2813605"/>
              <a:ext cx="7137308" cy="2977595"/>
            </a:xfrm>
            <a:prstGeom prst="rect">
              <a:avLst/>
            </a:prstGeom>
          </p:spPr>
        </p:pic>
      </p:grpSp>
      <p:sp>
        <p:nvSpPr>
          <p:cNvPr id="7" name="TextBox 6"/>
          <p:cNvSpPr txBox="1"/>
          <p:nvPr/>
        </p:nvSpPr>
        <p:spPr>
          <a:xfrm>
            <a:off x="349993" y="245361"/>
            <a:ext cx="5570358" cy="861774"/>
          </a:xfrm>
          <a:prstGeom prst="rect">
            <a:avLst/>
          </a:prstGeom>
          <a:noFill/>
        </p:spPr>
        <p:txBody>
          <a:bodyPr wrap="square" rtlCol="0">
            <a:spAutoFit/>
          </a:bodyPr>
          <a:lstStyle/>
          <a:p>
            <a:r>
              <a:rPr lang="en-US" sz="3200" dirty="0" smtClean="0">
                <a:solidFill>
                  <a:schemeClr val="tx2">
                    <a:lumMod val="60000"/>
                    <a:lumOff val="40000"/>
                  </a:schemeClr>
                </a:solidFill>
              </a:rPr>
              <a:t>Project Implementation</a:t>
            </a:r>
          </a:p>
          <a:p>
            <a:r>
              <a:rPr lang="en-US" dirty="0" smtClean="0">
                <a:solidFill>
                  <a:srgbClr val="FF0000"/>
                </a:solidFill>
              </a:rPr>
              <a:t>		Process Flow</a:t>
            </a:r>
            <a:endParaRPr lang="en-US" dirty="0">
              <a:solidFill>
                <a:srgbClr val="FF0000"/>
              </a:solidFill>
            </a:endParaRPr>
          </a:p>
        </p:txBody>
      </p:sp>
      <p:sp>
        <p:nvSpPr>
          <p:cNvPr id="2" name="Slide Number Placeholder 1"/>
          <p:cNvSpPr>
            <a:spLocks noGrp="1"/>
          </p:cNvSpPr>
          <p:nvPr>
            <p:ph type="sldNum" sz="quarter" idx="12"/>
          </p:nvPr>
        </p:nvSpPr>
        <p:spPr/>
        <p:txBody>
          <a:bodyPr/>
          <a:lstStyle/>
          <a:p>
            <a:fld id="{D7EBF05A-3D21-489F-92E5-C2CA7463D2E0}" type="slidenum">
              <a:rPr lang="en-SG" smtClean="0"/>
              <a:t>13</a:t>
            </a:fld>
            <a:endParaRPr lang="en-SG"/>
          </a:p>
        </p:txBody>
      </p:sp>
    </p:spTree>
    <p:extLst>
      <p:ext uri="{BB962C8B-B14F-4D97-AF65-F5344CB8AC3E}">
        <p14:creationId xmlns:p14="http://schemas.microsoft.com/office/powerpoint/2010/main" val="172726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8270A78-43F7-48BF-BFC5-689869C250AD}"/>
              </a:ext>
            </a:extLst>
          </p:cNvPr>
          <p:cNvSpPr>
            <a:spLocks noGrp="1"/>
          </p:cNvSpPr>
          <p:nvPr>
            <p:ph idx="1"/>
          </p:nvPr>
        </p:nvSpPr>
        <p:spPr>
          <a:xfrm>
            <a:off x="410990" y="1445696"/>
            <a:ext cx="5380210" cy="3200399"/>
          </a:xfrm>
        </p:spPr>
        <p:txBody>
          <a:bodyPr>
            <a:normAutofit/>
          </a:bodyPr>
          <a:lstStyle/>
          <a:p>
            <a:pPr marL="0" indent="0">
              <a:buNone/>
            </a:pPr>
            <a:r>
              <a:rPr lang="en-US" sz="1600" dirty="0"/>
              <a:t>The process flow starts with a pre-survey check to determine if the candidate belongs to the High Risk group.</a:t>
            </a:r>
          </a:p>
          <a:p>
            <a:pPr marL="0" indent="0">
              <a:buNone/>
            </a:pPr>
            <a:r>
              <a:rPr lang="en-MY" sz="1600" dirty="0"/>
              <a:t>In this flow, the actor Patient1 keys in his particulars.</a:t>
            </a:r>
          </a:p>
          <a:p>
            <a:pPr marL="0" indent="0">
              <a:buNone/>
            </a:pPr>
            <a:r>
              <a:rPr lang="en-MY" sz="1600" dirty="0"/>
              <a:t>This Patient Particular will be pre-screened using rules generated from data mining.</a:t>
            </a:r>
          </a:p>
          <a:p>
            <a:pPr marL="0" indent="0">
              <a:buNone/>
            </a:pPr>
            <a:r>
              <a:rPr lang="en-MY" sz="1600" dirty="0"/>
              <a:t>In the rule, the fact will be inserted only if the conditions are met. Otherwise, the flow will send a message to the user to indicate that he/she is clear and does not need to proceed with PHQ2.</a:t>
            </a:r>
          </a:p>
          <a:p>
            <a:pPr marL="0" indent="0">
              <a:buNone/>
            </a:pPr>
            <a:r>
              <a:rPr lang="en-MY" sz="1600" dirty="0"/>
              <a:t>If the fact is inserted, Q1 and Q2 of PHQ2 will be presented to task actor Patient1.</a:t>
            </a:r>
          </a:p>
          <a:p>
            <a:pPr marL="0" indent="0">
              <a:buNone/>
            </a:pPr>
            <a:endParaRPr lang="en-US" sz="1600" dirty="0"/>
          </a:p>
          <a:p>
            <a:pPr marL="0" indent="0">
              <a:buNone/>
            </a:pPr>
            <a:endParaRPr lang="en-US" sz="1600" dirty="0"/>
          </a:p>
        </p:txBody>
      </p:sp>
      <p:pic>
        <p:nvPicPr>
          <p:cNvPr id="6" name="Picture 5">
            <a:extLst>
              <a:ext uri="{FF2B5EF4-FFF2-40B4-BE49-F238E27FC236}">
                <a16:creationId xmlns:a16="http://schemas.microsoft.com/office/drawing/2014/main" id="{268CC5EF-98ED-4FF0-87DC-036C68D9F0C3}"/>
              </a:ext>
            </a:extLst>
          </p:cNvPr>
          <p:cNvPicPr>
            <a:picLocks noChangeAspect="1"/>
          </p:cNvPicPr>
          <p:nvPr/>
        </p:nvPicPr>
        <p:blipFill rotWithShape="1">
          <a:blip r:embed="rId2"/>
          <a:srcRect l="1" r="48667"/>
          <a:stretch/>
        </p:blipFill>
        <p:spPr>
          <a:xfrm>
            <a:off x="816648" y="6276350"/>
            <a:ext cx="5342851" cy="2582577"/>
          </a:xfrm>
          <a:prstGeom prst="rect">
            <a:avLst/>
          </a:prstGeom>
        </p:spPr>
      </p:pic>
      <p:sp>
        <p:nvSpPr>
          <p:cNvPr id="7" name="Oval 6"/>
          <p:cNvSpPr/>
          <p:nvPr/>
        </p:nvSpPr>
        <p:spPr>
          <a:xfrm>
            <a:off x="727747" y="5087027"/>
            <a:ext cx="3641053" cy="34346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49993" y="245361"/>
            <a:ext cx="5570358" cy="861774"/>
          </a:xfrm>
          <a:prstGeom prst="rect">
            <a:avLst/>
          </a:prstGeom>
          <a:noFill/>
        </p:spPr>
        <p:txBody>
          <a:bodyPr wrap="square" rtlCol="0">
            <a:spAutoFit/>
          </a:bodyPr>
          <a:lstStyle/>
          <a:p>
            <a:r>
              <a:rPr lang="en-US" sz="3200" dirty="0" smtClean="0">
                <a:solidFill>
                  <a:schemeClr val="tx2">
                    <a:lumMod val="60000"/>
                    <a:lumOff val="40000"/>
                  </a:schemeClr>
                </a:solidFill>
              </a:rPr>
              <a:t>Project Implementation</a:t>
            </a:r>
          </a:p>
          <a:p>
            <a:r>
              <a:rPr lang="en-US" dirty="0" smtClean="0">
                <a:solidFill>
                  <a:srgbClr val="FF0000"/>
                </a:solidFill>
              </a:rPr>
              <a:t>		Risk Profiling</a:t>
            </a:r>
            <a:endParaRPr lang="en-US" dirty="0">
              <a:solidFill>
                <a:srgbClr val="FF0000"/>
              </a:solidFill>
            </a:endParaRPr>
          </a:p>
        </p:txBody>
      </p:sp>
      <p:sp>
        <p:nvSpPr>
          <p:cNvPr id="2" name="Slide Number Placeholder 1"/>
          <p:cNvSpPr>
            <a:spLocks noGrp="1"/>
          </p:cNvSpPr>
          <p:nvPr>
            <p:ph type="sldNum" sz="quarter" idx="12"/>
          </p:nvPr>
        </p:nvSpPr>
        <p:spPr/>
        <p:txBody>
          <a:bodyPr/>
          <a:lstStyle/>
          <a:p>
            <a:fld id="{D7EBF05A-3D21-489F-92E5-C2CA7463D2E0}" type="slidenum">
              <a:rPr lang="en-SG" smtClean="0"/>
              <a:t>14</a:t>
            </a:fld>
            <a:endParaRPr lang="en-SG"/>
          </a:p>
        </p:txBody>
      </p:sp>
    </p:spTree>
    <p:extLst>
      <p:ext uri="{BB962C8B-B14F-4D97-AF65-F5344CB8AC3E}">
        <p14:creationId xmlns:p14="http://schemas.microsoft.com/office/powerpoint/2010/main" val="2277291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8270A78-43F7-48BF-BFC5-689869C250AD}"/>
              </a:ext>
            </a:extLst>
          </p:cNvPr>
          <p:cNvSpPr>
            <a:spLocks noGrp="1"/>
          </p:cNvSpPr>
          <p:nvPr>
            <p:ph idx="1"/>
          </p:nvPr>
        </p:nvSpPr>
        <p:spPr>
          <a:xfrm>
            <a:off x="406400" y="1790701"/>
            <a:ext cx="6273800" cy="2946399"/>
          </a:xfrm>
        </p:spPr>
        <p:txBody>
          <a:bodyPr>
            <a:normAutofit/>
          </a:bodyPr>
          <a:lstStyle/>
          <a:p>
            <a:pPr marL="0" indent="0">
              <a:buNone/>
            </a:pPr>
            <a:r>
              <a:rPr lang="en-MY" sz="1600" dirty="0"/>
              <a:t>The PHQ-2 rule will then be invoked. </a:t>
            </a:r>
            <a:endParaRPr lang="en-US" sz="1600" dirty="0"/>
          </a:p>
          <a:p>
            <a:pPr marL="0" indent="0">
              <a:buNone/>
            </a:pPr>
            <a:r>
              <a:rPr lang="en-US" sz="1600" dirty="0"/>
              <a:t>PHQ-2 screens the candidate to determine whether the following two symptoms occur :</a:t>
            </a:r>
          </a:p>
          <a:p>
            <a:pPr marL="342900" indent="-342900">
              <a:buAutoNum type="arabicParenR"/>
            </a:pPr>
            <a:r>
              <a:rPr lang="en-US" sz="1600" dirty="0"/>
              <a:t>Loss of interest in things</a:t>
            </a:r>
          </a:p>
          <a:p>
            <a:pPr marL="342900" indent="-342900">
              <a:buAutoNum type="arabicParenR"/>
            </a:pPr>
            <a:r>
              <a:rPr lang="en-US" sz="1600" dirty="0"/>
              <a:t>Feeling down</a:t>
            </a:r>
          </a:p>
          <a:p>
            <a:pPr marL="0" indent="0">
              <a:buNone/>
            </a:pPr>
            <a:endParaRPr lang="en-MY" sz="1600" dirty="0"/>
          </a:p>
          <a:p>
            <a:pPr marL="0" indent="0">
              <a:buNone/>
            </a:pPr>
            <a:r>
              <a:rPr lang="en-MY" sz="1600" dirty="0"/>
              <a:t>If Q1 or Q2 scores 2 or more, the flow will proceed to PHQ9. Else, a message will be sent to Patient1 to indicate that he/she is clear and the flow ends.</a:t>
            </a:r>
          </a:p>
          <a:p>
            <a:pPr marL="0" indent="0">
              <a:buNone/>
            </a:pPr>
            <a:endParaRPr lang="en-US" sz="1600" dirty="0"/>
          </a:p>
        </p:txBody>
      </p:sp>
      <p:sp>
        <p:nvSpPr>
          <p:cNvPr id="6" name="TextBox 5"/>
          <p:cNvSpPr txBox="1"/>
          <p:nvPr/>
        </p:nvSpPr>
        <p:spPr>
          <a:xfrm>
            <a:off x="203341" y="305689"/>
            <a:ext cx="6059311" cy="1077218"/>
          </a:xfrm>
          <a:prstGeom prst="rect">
            <a:avLst/>
          </a:prstGeom>
          <a:noFill/>
        </p:spPr>
        <p:txBody>
          <a:bodyPr wrap="square" rtlCol="0">
            <a:spAutoFit/>
          </a:bodyPr>
          <a:lstStyle/>
          <a:p>
            <a:r>
              <a:rPr lang="en-US" sz="3200" dirty="0">
                <a:solidFill>
                  <a:schemeClr val="tx2">
                    <a:lumMod val="60000"/>
                    <a:lumOff val="40000"/>
                  </a:schemeClr>
                </a:solidFill>
              </a:rPr>
              <a:t>Project Implementation</a:t>
            </a:r>
          </a:p>
          <a:p>
            <a:endParaRPr lang="en-US" sz="3200" dirty="0">
              <a:solidFill>
                <a:schemeClr val="tx2">
                  <a:lumMod val="60000"/>
                  <a:lumOff val="40000"/>
                </a:schemeClr>
              </a:solidFill>
            </a:endParaRPr>
          </a:p>
        </p:txBody>
      </p:sp>
      <p:sp>
        <p:nvSpPr>
          <p:cNvPr id="7" name="TextBox 6"/>
          <p:cNvSpPr txBox="1"/>
          <p:nvPr/>
        </p:nvSpPr>
        <p:spPr>
          <a:xfrm>
            <a:off x="2705100" y="793954"/>
            <a:ext cx="2786416" cy="369332"/>
          </a:xfrm>
          <a:prstGeom prst="rect">
            <a:avLst/>
          </a:prstGeom>
          <a:noFill/>
        </p:spPr>
        <p:txBody>
          <a:bodyPr wrap="square" rtlCol="0">
            <a:spAutoFit/>
          </a:bodyPr>
          <a:lstStyle/>
          <a:p>
            <a:r>
              <a:rPr lang="en-US" dirty="0">
                <a:solidFill>
                  <a:srgbClr val="FF0000"/>
                </a:solidFill>
              </a:rPr>
              <a:t>PHQ-2</a:t>
            </a:r>
          </a:p>
        </p:txBody>
      </p:sp>
      <p:pic>
        <p:nvPicPr>
          <p:cNvPr id="9" name="Picture 8">
            <a:extLst>
              <a:ext uri="{FF2B5EF4-FFF2-40B4-BE49-F238E27FC236}">
                <a16:creationId xmlns:a16="http://schemas.microsoft.com/office/drawing/2014/main" id="{268CC5EF-98ED-4FF0-87DC-036C68D9F0C3}"/>
              </a:ext>
            </a:extLst>
          </p:cNvPr>
          <p:cNvPicPr>
            <a:picLocks noChangeAspect="1"/>
          </p:cNvPicPr>
          <p:nvPr/>
        </p:nvPicPr>
        <p:blipFill rotWithShape="1">
          <a:blip r:embed="rId2"/>
          <a:srcRect l="20627" r="23762"/>
          <a:stretch/>
        </p:blipFill>
        <p:spPr>
          <a:xfrm>
            <a:off x="781010" y="5151990"/>
            <a:ext cx="5645190" cy="2518810"/>
          </a:xfrm>
          <a:prstGeom prst="rect">
            <a:avLst/>
          </a:prstGeom>
        </p:spPr>
      </p:pic>
      <p:sp>
        <p:nvSpPr>
          <p:cNvPr id="10" name="Oval 9"/>
          <p:cNvSpPr/>
          <p:nvPr/>
        </p:nvSpPr>
        <p:spPr>
          <a:xfrm>
            <a:off x="2429547" y="4426627"/>
            <a:ext cx="3641053" cy="34346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D7EBF05A-3D21-489F-92E5-C2CA7463D2E0}" type="slidenum">
              <a:rPr lang="en-SG" smtClean="0"/>
              <a:t>15</a:t>
            </a:fld>
            <a:endParaRPr lang="en-SG"/>
          </a:p>
        </p:txBody>
      </p:sp>
    </p:spTree>
    <p:extLst>
      <p:ext uri="{BB962C8B-B14F-4D97-AF65-F5344CB8AC3E}">
        <p14:creationId xmlns:p14="http://schemas.microsoft.com/office/powerpoint/2010/main" val="3981386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8270A78-43F7-48BF-BFC5-689869C250AD}"/>
              </a:ext>
            </a:extLst>
          </p:cNvPr>
          <p:cNvSpPr>
            <a:spLocks noGrp="1"/>
          </p:cNvSpPr>
          <p:nvPr>
            <p:ph idx="1"/>
          </p:nvPr>
        </p:nvSpPr>
        <p:spPr>
          <a:xfrm>
            <a:off x="367694" y="1702987"/>
            <a:ext cx="6305661" cy="4296029"/>
          </a:xfrm>
        </p:spPr>
        <p:txBody>
          <a:bodyPr>
            <a:normAutofit lnSpcReduction="10000"/>
          </a:bodyPr>
          <a:lstStyle/>
          <a:p>
            <a:pPr marL="0" indent="0">
              <a:buNone/>
            </a:pPr>
            <a:r>
              <a:rPr lang="en-US" sz="1600" dirty="0"/>
              <a:t>PHQ-9 goes into further detail of assessment. The logic behind PHQ-9 is such that the candidate will be sorted into four categories of severity depending on the overall score computed for the survey.</a:t>
            </a:r>
          </a:p>
          <a:p>
            <a:r>
              <a:rPr lang="en-MY" sz="1600" dirty="0"/>
              <a:t>The result will be assessed. If 5 questions are scoring more than 2 each (except for Q9, the threshold mark is set to more than 1), then proceed. If not, a message will be sent to Patient1 to indicate that the flow is ended with no problem detected.</a:t>
            </a:r>
          </a:p>
          <a:p>
            <a:r>
              <a:rPr lang="en-MY" sz="1600" dirty="0"/>
              <a:t>The </a:t>
            </a:r>
            <a:r>
              <a:rPr lang="en-MY" sz="1600" dirty="0" err="1"/>
              <a:t>TreatmentGen</a:t>
            </a:r>
            <a:r>
              <a:rPr lang="en-MY" sz="1600" dirty="0"/>
              <a:t> rule task will then compute the total score. The total score will determine which of the treatment level in the 4 </a:t>
            </a:r>
            <a:r>
              <a:rPr lang="en-MY" sz="1600" dirty="0" err="1"/>
              <a:t>leves</a:t>
            </a:r>
            <a:r>
              <a:rPr lang="en-MY" sz="1600" dirty="0"/>
              <a:t> of treatment is chosen.</a:t>
            </a:r>
          </a:p>
          <a:p>
            <a:r>
              <a:rPr lang="en-MY" sz="1600" dirty="0"/>
              <a:t>Treatment level 4 is least severe, user will be given message to advice taking PHQ9 again later.</a:t>
            </a:r>
          </a:p>
          <a:p>
            <a:r>
              <a:rPr lang="en-MY" sz="1600" dirty="0"/>
              <a:t>For Treatment level 1,2,3, Patient 1 will be given advice to seek doctors health. The medical officer will be triggered after Patient1 read the message. The medical officer will then key in the treatment required based on different level of message that he received in the task inbox.</a:t>
            </a:r>
          </a:p>
          <a:p>
            <a:r>
              <a:rPr lang="en-MY" sz="1600" dirty="0"/>
              <a:t>After medical officer read give the treatment, the flow is completed.</a:t>
            </a:r>
          </a:p>
          <a:p>
            <a:pPr marL="0" indent="0">
              <a:buNone/>
            </a:pPr>
            <a:endParaRPr lang="en-US" sz="1600" dirty="0"/>
          </a:p>
          <a:p>
            <a:pPr marL="0" indent="0">
              <a:buNone/>
            </a:pPr>
            <a:endParaRPr lang="en-US" sz="1600" dirty="0"/>
          </a:p>
        </p:txBody>
      </p:sp>
      <p:sp>
        <p:nvSpPr>
          <p:cNvPr id="7" name="TextBox 6"/>
          <p:cNvSpPr txBox="1"/>
          <p:nvPr/>
        </p:nvSpPr>
        <p:spPr>
          <a:xfrm>
            <a:off x="203341" y="305689"/>
            <a:ext cx="6059311" cy="584775"/>
          </a:xfrm>
          <a:prstGeom prst="rect">
            <a:avLst/>
          </a:prstGeom>
          <a:noFill/>
        </p:spPr>
        <p:txBody>
          <a:bodyPr wrap="square" rtlCol="0">
            <a:spAutoFit/>
          </a:bodyPr>
          <a:lstStyle/>
          <a:p>
            <a:r>
              <a:rPr lang="en-US" sz="3200" dirty="0">
                <a:solidFill>
                  <a:schemeClr val="tx2">
                    <a:lumMod val="60000"/>
                    <a:lumOff val="40000"/>
                  </a:schemeClr>
                </a:solidFill>
              </a:rPr>
              <a:t>Project Implementation</a:t>
            </a:r>
          </a:p>
        </p:txBody>
      </p:sp>
      <p:sp>
        <p:nvSpPr>
          <p:cNvPr id="8" name="TextBox 7"/>
          <p:cNvSpPr txBox="1"/>
          <p:nvPr/>
        </p:nvSpPr>
        <p:spPr>
          <a:xfrm>
            <a:off x="2641599" y="773505"/>
            <a:ext cx="3497617" cy="369332"/>
          </a:xfrm>
          <a:prstGeom prst="rect">
            <a:avLst/>
          </a:prstGeom>
          <a:noFill/>
        </p:spPr>
        <p:txBody>
          <a:bodyPr wrap="square" rtlCol="0">
            <a:spAutoFit/>
          </a:bodyPr>
          <a:lstStyle/>
          <a:p>
            <a:r>
              <a:rPr lang="en-US" dirty="0">
                <a:solidFill>
                  <a:srgbClr val="FF0000"/>
                </a:solidFill>
              </a:rPr>
              <a:t>PHQ-9</a:t>
            </a:r>
          </a:p>
        </p:txBody>
      </p:sp>
      <p:pic>
        <p:nvPicPr>
          <p:cNvPr id="9" name="Picture 8">
            <a:extLst>
              <a:ext uri="{FF2B5EF4-FFF2-40B4-BE49-F238E27FC236}">
                <a16:creationId xmlns:a16="http://schemas.microsoft.com/office/drawing/2014/main" id="{4EB43C6E-F535-41FD-BB4A-97B21C8AC857}"/>
              </a:ext>
            </a:extLst>
          </p:cNvPr>
          <p:cNvPicPr>
            <a:picLocks noChangeAspect="1"/>
          </p:cNvPicPr>
          <p:nvPr/>
        </p:nvPicPr>
        <p:blipFill>
          <a:blip r:embed="rId2"/>
          <a:stretch>
            <a:fillRect/>
          </a:stretch>
        </p:blipFill>
        <p:spPr>
          <a:xfrm>
            <a:off x="545639" y="6697239"/>
            <a:ext cx="6241736" cy="2603974"/>
          </a:xfrm>
          <a:prstGeom prst="rect">
            <a:avLst/>
          </a:prstGeom>
        </p:spPr>
      </p:pic>
      <p:sp>
        <p:nvSpPr>
          <p:cNvPr id="2" name="Slide Number Placeholder 1"/>
          <p:cNvSpPr>
            <a:spLocks noGrp="1"/>
          </p:cNvSpPr>
          <p:nvPr>
            <p:ph type="sldNum" sz="quarter" idx="12"/>
          </p:nvPr>
        </p:nvSpPr>
        <p:spPr/>
        <p:txBody>
          <a:bodyPr/>
          <a:lstStyle/>
          <a:p>
            <a:fld id="{D7EBF05A-3D21-489F-92E5-C2CA7463D2E0}" type="slidenum">
              <a:rPr lang="en-SG" smtClean="0"/>
              <a:t>16</a:t>
            </a:fld>
            <a:endParaRPr lang="en-SG"/>
          </a:p>
        </p:txBody>
      </p:sp>
    </p:spTree>
    <p:extLst>
      <p:ext uri="{BB962C8B-B14F-4D97-AF65-F5344CB8AC3E}">
        <p14:creationId xmlns:p14="http://schemas.microsoft.com/office/powerpoint/2010/main" val="1644934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2099" y="282007"/>
            <a:ext cx="5564011" cy="523220"/>
          </a:xfrm>
          <a:prstGeom prst="rect">
            <a:avLst/>
          </a:prstGeom>
          <a:noFill/>
        </p:spPr>
        <p:txBody>
          <a:bodyPr wrap="square" rtlCol="0">
            <a:spAutoFit/>
          </a:bodyPr>
          <a:lstStyle/>
          <a:p>
            <a:r>
              <a:rPr lang="en-US" sz="2800" dirty="0">
                <a:solidFill>
                  <a:schemeClr val="tx2">
                    <a:lumMod val="60000"/>
                    <a:lumOff val="40000"/>
                  </a:schemeClr>
                </a:solidFill>
              </a:rPr>
              <a:t>Project Implementation</a:t>
            </a:r>
          </a:p>
        </p:txBody>
      </p:sp>
      <p:sp>
        <p:nvSpPr>
          <p:cNvPr id="4" name="Content Placeholder 2">
            <a:extLst>
              <a:ext uri="{FF2B5EF4-FFF2-40B4-BE49-F238E27FC236}">
                <a16:creationId xmlns:a16="http://schemas.microsoft.com/office/drawing/2014/main" id="{308CDC46-C2EA-413D-AE43-DEC1347F99E8}"/>
              </a:ext>
            </a:extLst>
          </p:cNvPr>
          <p:cNvSpPr>
            <a:spLocks noGrp="1"/>
          </p:cNvSpPr>
          <p:nvPr>
            <p:ph idx="1"/>
          </p:nvPr>
        </p:nvSpPr>
        <p:spPr>
          <a:xfrm>
            <a:off x="310935" y="1637414"/>
            <a:ext cx="6334414" cy="2615609"/>
          </a:xfrm>
        </p:spPr>
        <p:txBody>
          <a:bodyPr>
            <a:normAutofit/>
          </a:bodyPr>
          <a:lstStyle/>
          <a:p>
            <a:pPr marL="0" indent="0">
              <a:buNone/>
            </a:pPr>
            <a:r>
              <a:rPr lang="en-US" sz="1400" dirty="0"/>
              <a:t>This application leverages the KIE Workbench as the main framework for development and deployment. With the KIE Workbench, we utilize the JBPM for metadata and workflow, DROOLS for rules engine and the JBOS Web Server to provide the web application server functions. In addition, we are using the Spring Boot to program the landing page, front-end screens and interface with KIE</a:t>
            </a:r>
            <a:r>
              <a:rPr lang="en-US" sz="1400" dirty="0" smtClean="0"/>
              <a:t>.</a:t>
            </a:r>
          </a:p>
          <a:p>
            <a:pPr marL="0" indent="0">
              <a:buNone/>
            </a:pPr>
            <a:r>
              <a:rPr lang="en-US" sz="1400" dirty="0" smtClean="0"/>
              <a:t>A lot of effort was spent on integrating the Spring Boot web application with the KIE framework through our self-coded Java classes.</a:t>
            </a:r>
          </a:p>
          <a:p>
            <a:pPr marL="0" indent="0">
              <a:buNone/>
            </a:pPr>
            <a:r>
              <a:rPr lang="en-US" sz="1400" dirty="0" smtClean="0"/>
              <a:t>This allows the user to not only interface with an external HTML page but also stay on the HTML frontend throughout the entire process. Behind this frontend, our custom built web application interfaces with the KIE libraries via the Java classes.</a:t>
            </a:r>
            <a:endParaRPr lang="en-US" sz="1400" dirty="0"/>
          </a:p>
          <a:p>
            <a:pPr marL="0" indent="0">
              <a:buNone/>
            </a:pPr>
            <a:endParaRPr lang="en-US" sz="1400" dirty="0"/>
          </a:p>
        </p:txBody>
      </p:sp>
      <p:sp>
        <p:nvSpPr>
          <p:cNvPr id="6" name="TextBox 5"/>
          <p:cNvSpPr txBox="1"/>
          <p:nvPr/>
        </p:nvSpPr>
        <p:spPr>
          <a:xfrm>
            <a:off x="2197099" y="726098"/>
            <a:ext cx="3497617" cy="369332"/>
          </a:xfrm>
          <a:prstGeom prst="rect">
            <a:avLst/>
          </a:prstGeom>
          <a:noFill/>
        </p:spPr>
        <p:txBody>
          <a:bodyPr wrap="square" rtlCol="0">
            <a:spAutoFit/>
          </a:bodyPr>
          <a:lstStyle/>
          <a:p>
            <a:r>
              <a:rPr lang="en-US" dirty="0" smtClean="0">
                <a:solidFill>
                  <a:srgbClr val="FF0000"/>
                </a:solidFill>
              </a:rPr>
              <a:t>Architecture</a:t>
            </a:r>
            <a:endParaRPr lang="en-US" dirty="0">
              <a:solidFill>
                <a:srgbClr val="FF0000"/>
              </a:solidFill>
            </a:endParaRPr>
          </a:p>
        </p:txBody>
      </p:sp>
      <p:sp>
        <p:nvSpPr>
          <p:cNvPr id="2" name="Slide Number Placeholder 1"/>
          <p:cNvSpPr>
            <a:spLocks noGrp="1"/>
          </p:cNvSpPr>
          <p:nvPr>
            <p:ph type="sldNum" sz="quarter" idx="12"/>
          </p:nvPr>
        </p:nvSpPr>
        <p:spPr/>
        <p:txBody>
          <a:bodyPr/>
          <a:lstStyle/>
          <a:p>
            <a:fld id="{D7EBF05A-3D21-489F-92E5-C2CA7463D2E0}" type="slidenum">
              <a:rPr lang="en-SG" smtClean="0"/>
              <a:t>17</a:t>
            </a:fld>
            <a:endParaRPr lang="en-SG"/>
          </a:p>
        </p:txBody>
      </p:sp>
      <p:pic>
        <p:nvPicPr>
          <p:cNvPr id="3" name="Picture 2"/>
          <p:cNvPicPr>
            <a:picLocks noChangeAspect="1"/>
          </p:cNvPicPr>
          <p:nvPr/>
        </p:nvPicPr>
        <p:blipFill>
          <a:blip r:embed="rId2"/>
          <a:stretch>
            <a:fillRect/>
          </a:stretch>
        </p:blipFill>
        <p:spPr>
          <a:xfrm>
            <a:off x="624602" y="4693524"/>
            <a:ext cx="5761911" cy="4461005"/>
          </a:xfrm>
          <a:prstGeom prst="rect">
            <a:avLst/>
          </a:prstGeom>
        </p:spPr>
      </p:pic>
    </p:spTree>
    <p:extLst>
      <p:ext uri="{BB962C8B-B14F-4D97-AF65-F5344CB8AC3E}">
        <p14:creationId xmlns:p14="http://schemas.microsoft.com/office/powerpoint/2010/main" val="3012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2099" y="282007"/>
            <a:ext cx="5564011" cy="523220"/>
          </a:xfrm>
          <a:prstGeom prst="rect">
            <a:avLst/>
          </a:prstGeom>
          <a:noFill/>
        </p:spPr>
        <p:txBody>
          <a:bodyPr wrap="square" rtlCol="0">
            <a:spAutoFit/>
          </a:bodyPr>
          <a:lstStyle/>
          <a:p>
            <a:r>
              <a:rPr lang="en-US" altLang="en-US" sz="2800" dirty="0">
                <a:solidFill>
                  <a:schemeClr val="tx2">
                    <a:lumMod val="60000"/>
                    <a:lumOff val="40000"/>
                  </a:schemeClr>
                </a:solidFill>
              </a:rPr>
              <a:t>Project Performance &amp; </a:t>
            </a:r>
            <a:r>
              <a:rPr lang="en-US" altLang="en-US" sz="2800" dirty="0" smtClean="0">
                <a:solidFill>
                  <a:schemeClr val="tx2">
                    <a:lumMod val="60000"/>
                    <a:lumOff val="40000"/>
                  </a:schemeClr>
                </a:solidFill>
              </a:rPr>
              <a:t>Validation</a:t>
            </a:r>
            <a:endParaRPr lang="en-US" sz="2800" dirty="0">
              <a:solidFill>
                <a:schemeClr val="tx2">
                  <a:lumMod val="60000"/>
                  <a:lumOff val="40000"/>
                </a:schemeClr>
              </a:solidFill>
            </a:endParaRPr>
          </a:p>
        </p:txBody>
      </p:sp>
      <p:sp>
        <p:nvSpPr>
          <p:cNvPr id="4" name="Content Placeholder 2">
            <a:extLst>
              <a:ext uri="{FF2B5EF4-FFF2-40B4-BE49-F238E27FC236}">
                <a16:creationId xmlns:a16="http://schemas.microsoft.com/office/drawing/2014/main" id="{308CDC46-C2EA-413D-AE43-DEC1347F99E8}"/>
              </a:ext>
            </a:extLst>
          </p:cNvPr>
          <p:cNvSpPr>
            <a:spLocks noGrp="1"/>
          </p:cNvSpPr>
          <p:nvPr>
            <p:ph idx="1"/>
          </p:nvPr>
        </p:nvSpPr>
        <p:spPr>
          <a:xfrm>
            <a:off x="292099" y="1446029"/>
            <a:ext cx="6334414" cy="1371600"/>
          </a:xfrm>
        </p:spPr>
        <p:txBody>
          <a:bodyPr>
            <a:normAutofit/>
          </a:bodyPr>
          <a:lstStyle/>
          <a:p>
            <a:pPr marL="0" indent="0">
              <a:buNone/>
            </a:pPr>
            <a:r>
              <a:rPr lang="en-US" sz="1400" dirty="0" smtClean="0"/>
              <a:t>As mentioned in this document, Success </a:t>
            </a:r>
            <a:r>
              <a:rPr lang="en-US" sz="1400" dirty="0"/>
              <a:t>Measurement for this application would be based on its </a:t>
            </a:r>
            <a:r>
              <a:rPr lang="en-US" sz="1400" u="sng" dirty="0"/>
              <a:t>ability to flag a high risk individual as well as computing the score pertaining to the level of depression</a:t>
            </a:r>
            <a:r>
              <a:rPr lang="en-US" sz="1400" dirty="0"/>
              <a:t>.</a:t>
            </a:r>
          </a:p>
          <a:p>
            <a:pPr marL="0" indent="0">
              <a:buNone/>
            </a:pPr>
            <a:r>
              <a:rPr lang="en-US" sz="1400" dirty="0" smtClean="0"/>
              <a:t>During our test of the system, we simulated a survey done on a candidate.  The following describes the entire test flow.</a:t>
            </a:r>
            <a:endParaRPr lang="en-US" sz="1400" dirty="0"/>
          </a:p>
        </p:txBody>
      </p:sp>
      <p:sp>
        <p:nvSpPr>
          <p:cNvPr id="2" name="Slide Number Placeholder 1"/>
          <p:cNvSpPr>
            <a:spLocks noGrp="1"/>
          </p:cNvSpPr>
          <p:nvPr>
            <p:ph type="sldNum" sz="quarter" idx="12"/>
          </p:nvPr>
        </p:nvSpPr>
        <p:spPr/>
        <p:txBody>
          <a:bodyPr/>
          <a:lstStyle/>
          <a:p>
            <a:fld id="{D7EBF05A-3D21-489F-92E5-C2CA7463D2E0}" type="slidenum">
              <a:rPr lang="en-SG" smtClean="0"/>
              <a:t>18</a:t>
            </a:fld>
            <a:endParaRPr lang="en-SG"/>
          </a:p>
        </p:txBody>
      </p:sp>
      <p:pic>
        <p:nvPicPr>
          <p:cNvPr id="7" name="Picture 6"/>
          <p:cNvPicPr/>
          <p:nvPr/>
        </p:nvPicPr>
        <p:blipFill>
          <a:blip r:embed="rId2"/>
          <a:stretch>
            <a:fillRect/>
          </a:stretch>
        </p:blipFill>
        <p:spPr>
          <a:xfrm>
            <a:off x="603627" y="3811173"/>
            <a:ext cx="5486400" cy="2836545"/>
          </a:xfrm>
          <a:prstGeom prst="rect">
            <a:avLst/>
          </a:prstGeom>
        </p:spPr>
      </p:pic>
      <p:sp>
        <p:nvSpPr>
          <p:cNvPr id="8" name="TextBox 7"/>
          <p:cNvSpPr txBox="1"/>
          <p:nvPr/>
        </p:nvSpPr>
        <p:spPr>
          <a:xfrm>
            <a:off x="510363" y="3433113"/>
            <a:ext cx="2062716" cy="369332"/>
          </a:xfrm>
          <a:prstGeom prst="rect">
            <a:avLst/>
          </a:prstGeom>
          <a:noFill/>
        </p:spPr>
        <p:txBody>
          <a:bodyPr wrap="square" rtlCol="0">
            <a:spAutoFit/>
          </a:bodyPr>
          <a:lstStyle/>
          <a:p>
            <a:r>
              <a:rPr lang="en-US" dirty="0" smtClean="0">
                <a:solidFill>
                  <a:srgbClr val="FF0000"/>
                </a:solidFill>
              </a:rPr>
              <a:t>1. Risk Profiling</a:t>
            </a:r>
            <a:endParaRPr lang="en-US" dirty="0">
              <a:solidFill>
                <a:srgbClr val="FF0000"/>
              </a:solidFill>
            </a:endParaRPr>
          </a:p>
        </p:txBody>
      </p:sp>
      <p:sp>
        <p:nvSpPr>
          <p:cNvPr id="9" name="Content Placeholder 2">
            <a:extLst>
              <a:ext uri="{FF2B5EF4-FFF2-40B4-BE49-F238E27FC236}">
                <a16:creationId xmlns:a16="http://schemas.microsoft.com/office/drawing/2014/main" id="{308CDC46-C2EA-413D-AE43-DEC1347F99E8}"/>
              </a:ext>
            </a:extLst>
          </p:cNvPr>
          <p:cNvSpPr txBox="1">
            <a:spLocks/>
          </p:cNvSpPr>
          <p:nvPr/>
        </p:nvSpPr>
        <p:spPr>
          <a:xfrm>
            <a:off x="292099" y="6776485"/>
            <a:ext cx="6334414" cy="13716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400" dirty="0" smtClean="0">
                <a:solidFill>
                  <a:srgbClr val="0070C0"/>
                </a:solidFill>
              </a:rPr>
              <a:t>The candidate first of all performs the Risk Profiling in which the 5 risk factors (Age, Gender, Ethnicity, Marital Status and Chronic Physical Condition) are covered.</a:t>
            </a:r>
          </a:p>
          <a:p>
            <a:pPr marL="0" indent="0">
              <a:buFont typeface="Arial" panose="020B0604020202020204" pitchFamily="34" charset="0"/>
              <a:buNone/>
            </a:pPr>
            <a:r>
              <a:rPr lang="en-US" sz="1400" dirty="0" smtClean="0">
                <a:solidFill>
                  <a:srgbClr val="0070C0"/>
                </a:solidFill>
              </a:rPr>
              <a:t>Given that the input during this test run corresponds to the high risk group, candidate proceeds with PHQ2.</a:t>
            </a:r>
          </a:p>
          <a:p>
            <a:pPr marL="0" indent="0">
              <a:buFont typeface="Arial" panose="020B0604020202020204" pitchFamily="34" charset="0"/>
              <a:buNone/>
            </a:pPr>
            <a:endParaRPr lang="en-US" sz="1400" dirty="0">
              <a:solidFill>
                <a:srgbClr val="0070C0"/>
              </a:solidFill>
            </a:endParaRPr>
          </a:p>
        </p:txBody>
      </p:sp>
    </p:spTree>
    <p:extLst>
      <p:ext uri="{BB962C8B-B14F-4D97-AF65-F5344CB8AC3E}">
        <p14:creationId xmlns:p14="http://schemas.microsoft.com/office/powerpoint/2010/main" val="2222063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2099" y="282007"/>
            <a:ext cx="5564011" cy="523220"/>
          </a:xfrm>
          <a:prstGeom prst="rect">
            <a:avLst/>
          </a:prstGeom>
          <a:noFill/>
        </p:spPr>
        <p:txBody>
          <a:bodyPr wrap="square" rtlCol="0">
            <a:spAutoFit/>
          </a:bodyPr>
          <a:lstStyle/>
          <a:p>
            <a:r>
              <a:rPr lang="en-US" altLang="en-US" sz="2800" dirty="0">
                <a:solidFill>
                  <a:schemeClr val="tx2">
                    <a:lumMod val="60000"/>
                    <a:lumOff val="40000"/>
                  </a:schemeClr>
                </a:solidFill>
              </a:rPr>
              <a:t>Project Performance &amp; </a:t>
            </a:r>
            <a:r>
              <a:rPr lang="en-US" altLang="en-US" sz="2800" dirty="0" smtClean="0">
                <a:solidFill>
                  <a:schemeClr val="tx2">
                    <a:lumMod val="60000"/>
                    <a:lumOff val="40000"/>
                  </a:schemeClr>
                </a:solidFill>
              </a:rPr>
              <a:t>Validation</a:t>
            </a:r>
            <a:endParaRPr lang="en-US" sz="2800" dirty="0">
              <a:solidFill>
                <a:schemeClr val="tx2">
                  <a:lumMod val="60000"/>
                  <a:lumOff val="40000"/>
                </a:schemeClr>
              </a:solidFill>
            </a:endParaRPr>
          </a:p>
        </p:txBody>
      </p:sp>
      <p:sp>
        <p:nvSpPr>
          <p:cNvPr id="2" name="Slide Number Placeholder 1"/>
          <p:cNvSpPr>
            <a:spLocks noGrp="1"/>
          </p:cNvSpPr>
          <p:nvPr>
            <p:ph type="sldNum" sz="quarter" idx="12"/>
          </p:nvPr>
        </p:nvSpPr>
        <p:spPr/>
        <p:txBody>
          <a:bodyPr/>
          <a:lstStyle/>
          <a:p>
            <a:fld id="{D7EBF05A-3D21-489F-92E5-C2CA7463D2E0}" type="slidenum">
              <a:rPr lang="en-SG" smtClean="0"/>
              <a:t>19</a:t>
            </a:fld>
            <a:endParaRPr lang="en-SG"/>
          </a:p>
        </p:txBody>
      </p:sp>
      <p:sp>
        <p:nvSpPr>
          <p:cNvPr id="8" name="TextBox 7"/>
          <p:cNvSpPr txBox="1"/>
          <p:nvPr/>
        </p:nvSpPr>
        <p:spPr>
          <a:xfrm>
            <a:off x="543258" y="1189643"/>
            <a:ext cx="2062716" cy="369332"/>
          </a:xfrm>
          <a:prstGeom prst="rect">
            <a:avLst/>
          </a:prstGeom>
          <a:noFill/>
        </p:spPr>
        <p:txBody>
          <a:bodyPr wrap="square" rtlCol="0">
            <a:spAutoFit/>
          </a:bodyPr>
          <a:lstStyle/>
          <a:p>
            <a:r>
              <a:rPr lang="en-US" dirty="0" smtClean="0">
                <a:solidFill>
                  <a:srgbClr val="FF0000"/>
                </a:solidFill>
              </a:rPr>
              <a:t>2. PHQ2</a:t>
            </a:r>
            <a:endParaRPr lang="en-US" dirty="0">
              <a:solidFill>
                <a:srgbClr val="FF0000"/>
              </a:solidFill>
            </a:endParaRPr>
          </a:p>
        </p:txBody>
      </p:sp>
      <p:sp>
        <p:nvSpPr>
          <p:cNvPr id="9" name="Content Placeholder 2">
            <a:extLst>
              <a:ext uri="{FF2B5EF4-FFF2-40B4-BE49-F238E27FC236}">
                <a16:creationId xmlns:a16="http://schemas.microsoft.com/office/drawing/2014/main" id="{308CDC46-C2EA-413D-AE43-DEC1347F99E8}"/>
              </a:ext>
            </a:extLst>
          </p:cNvPr>
          <p:cNvSpPr txBox="1">
            <a:spLocks/>
          </p:cNvSpPr>
          <p:nvPr/>
        </p:nvSpPr>
        <p:spPr>
          <a:xfrm>
            <a:off x="292099" y="7759414"/>
            <a:ext cx="6334414" cy="13716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400" dirty="0" smtClean="0">
                <a:solidFill>
                  <a:srgbClr val="0070C0"/>
                </a:solidFill>
              </a:rPr>
              <a:t>Next, the candidate answers the first 2 questions of PHQ9 (called PHQ2). The answers are given such that there are symptoms of depression. The system is able to assess that this candidate needs to proceed with PHQ9. </a:t>
            </a:r>
          </a:p>
          <a:p>
            <a:pPr marL="0" indent="0">
              <a:buFont typeface="Arial" panose="020B0604020202020204" pitchFamily="34" charset="0"/>
              <a:buNone/>
            </a:pPr>
            <a:endParaRPr lang="en-US" sz="1400" dirty="0">
              <a:solidFill>
                <a:srgbClr val="0070C0"/>
              </a:solidFill>
            </a:endParaRPr>
          </a:p>
        </p:txBody>
      </p:sp>
      <p:pic>
        <p:nvPicPr>
          <p:cNvPr id="10" name="Picture 9"/>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717" y="1609358"/>
            <a:ext cx="5476240" cy="2733040"/>
          </a:xfrm>
          <a:prstGeom prst="rect">
            <a:avLst/>
          </a:prstGeom>
          <a:noFill/>
          <a:ln>
            <a:noFill/>
          </a:ln>
        </p:spPr>
      </p:pic>
      <p:pic>
        <p:nvPicPr>
          <p:cNvPr id="11" name="Picture 10"/>
          <p:cNvPicPr/>
          <p:nvPr/>
        </p:nvPicPr>
        <p:blipFill>
          <a:blip r:embed="rId3"/>
          <a:stretch>
            <a:fillRect/>
          </a:stretch>
        </p:blipFill>
        <p:spPr>
          <a:xfrm>
            <a:off x="632637" y="4489915"/>
            <a:ext cx="5486400" cy="2818765"/>
          </a:xfrm>
          <a:prstGeom prst="rect">
            <a:avLst/>
          </a:prstGeom>
        </p:spPr>
      </p:pic>
    </p:spTree>
    <p:extLst>
      <p:ext uri="{BB962C8B-B14F-4D97-AF65-F5344CB8AC3E}">
        <p14:creationId xmlns:p14="http://schemas.microsoft.com/office/powerpoint/2010/main" val="181164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5750" y="1508302"/>
            <a:ext cx="5915025" cy="6285266"/>
          </a:xfrm>
        </p:spPr>
        <p:txBody>
          <a:bodyPr>
            <a:normAutofit/>
          </a:bodyPr>
          <a:lstStyle/>
          <a:p>
            <a:pPr>
              <a:buFontTx/>
              <a:buChar char="-"/>
            </a:pPr>
            <a:r>
              <a:rPr lang="en-US" sz="1800" dirty="0" smtClean="0"/>
              <a:t>Executive </a:t>
            </a:r>
            <a:r>
              <a:rPr lang="en-US" sz="1800" dirty="0"/>
              <a:t>Summary </a:t>
            </a:r>
            <a:r>
              <a:rPr lang="en-US" sz="1800" dirty="0" smtClean="0"/>
              <a:t>						 3</a:t>
            </a:r>
          </a:p>
          <a:p>
            <a:pPr>
              <a:buFontTx/>
              <a:buChar char="-"/>
            </a:pPr>
            <a:r>
              <a:rPr lang="en-US" sz="1800" dirty="0" smtClean="0"/>
              <a:t>Business </a:t>
            </a:r>
            <a:r>
              <a:rPr lang="en-US" sz="1800" dirty="0"/>
              <a:t>Problem </a:t>
            </a:r>
            <a:r>
              <a:rPr lang="en-US" sz="1800" dirty="0" smtClean="0"/>
              <a:t>Background				 4</a:t>
            </a:r>
          </a:p>
          <a:p>
            <a:pPr>
              <a:buFontTx/>
              <a:buChar char="-"/>
            </a:pPr>
            <a:r>
              <a:rPr lang="en-US" sz="1800" dirty="0" smtClean="0"/>
              <a:t>Project </a:t>
            </a:r>
            <a:r>
              <a:rPr lang="en-US" sz="1800" dirty="0"/>
              <a:t>Objectives &amp; Success </a:t>
            </a:r>
            <a:r>
              <a:rPr lang="en-US" sz="1800" dirty="0" smtClean="0"/>
              <a:t>Measurement		 5</a:t>
            </a:r>
          </a:p>
          <a:p>
            <a:pPr>
              <a:buFontTx/>
              <a:buChar char="-"/>
            </a:pPr>
            <a:r>
              <a:rPr lang="en-US" sz="1800" dirty="0" smtClean="0"/>
              <a:t>Project </a:t>
            </a:r>
            <a:r>
              <a:rPr lang="en-US" sz="1800" dirty="0"/>
              <a:t>Solution </a:t>
            </a:r>
            <a:r>
              <a:rPr lang="en-US" sz="1800" dirty="0" smtClean="0"/>
              <a:t>						 6</a:t>
            </a:r>
          </a:p>
          <a:p>
            <a:pPr>
              <a:buFontTx/>
              <a:buChar char="-"/>
            </a:pPr>
            <a:r>
              <a:rPr lang="en-US" sz="1800" dirty="0" smtClean="0"/>
              <a:t>Solution Design						 8</a:t>
            </a:r>
          </a:p>
          <a:p>
            <a:pPr>
              <a:buFontTx/>
              <a:buChar char="-"/>
            </a:pPr>
            <a:r>
              <a:rPr lang="en-US" sz="1800" dirty="0"/>
              <a:t>Project Implementation 					11</a:t>
            </a:r>
          </a:p>
          <a:p>
            <a:pPr lvl="0" fontAlgn="base">
              <a:spcAft>
                <a:spcPct val="0"/>
              </a:spcAft>
              <a:buFontTx/>
              <a:buChar char="-"/>
            </a:pPr>
            <a:r>
              <a:rPr lang="en-US" altLang="en-US" sz="1800" dirty="0"/>
              <a:t>Project Performance &amp; Validation </a:t>
            </a:r>
            <a:r>
              <a:rPr lang="en-US" altLang="en-US" sz="1800" dirty="0" smtClean="0"/>
              <a:t>				18</a:t>
            </a:r>
          </a:p>
          <a:p>
            <a:pPr lvl="0" fontAlgn="base">
              <a:spcAft>
                <a:spcPct val="0"/>
              </a:spcAft>
              <a:buFontTx/>
              <a:buChar char="-"/>
            </a:pPr>
            <a:r>
              <a:rPr lang="en-US" altLang="en-US" sz="1800" dirty="0" smtClean="0"/>
              <a:t>Project </a:t>
            </a:r>
            <a:r>
              <a:rPr lang="en-US" altLang="en-US" sz="1800" dirty="0"/>
              <a:t>Conclusions: Findings &amp; Recommendation 	</a:t>
            </a:r>
            <a:r>
              <a:rPr lang="en-US" altLang="en-US" sz="1800" dirty="0" smtClean="0"/>
              <a:t>23</a:t>
            </a:r>
            <a:endParaRPr lang="en-US" altLang="en-US" sz="1800" dirty="0"/>
          </a:p>
          <a:p>
            <a:pPr>
              <a:buFontTx/>
              <a:buChar char="-"/>
            </a:pPr>
            <a:endParaRPr lang="en-US" sz="1800" dirty="0"/>
          </a:p>
          <a:p>
            <a:pPr>
              <a:buFontTx/>
              <a:buChar char="-"/>
            </a:pPr>
            <a:endParaRPr lang="en-US" sz="1800" dirty="0" smtClean="0"/>
          </a:p>
        </p:txBody>
      </p:sp>
      <p:sp>
        <p:nvSpPr>
          <p:cNvPr id="5" name="Rectangle 4"/>
          <p:cNvSpPr/>
          <p:nvPr/>
        </p:nvSpPr>
        <p:spPr>
          <a:xfrm>
            <a:off x="285750" y="1100138"/>
            <a:ext cx="6257925" cy="80867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85749" y="347940"/>
            <a:ext cx="2802007" cy="584775"/>
          </a:xfrm>
          <a:prstGeom prst="rect">
            <a:avLst/>
          </a:prstGeom>
          <a:noFill/>
        </p:spPr>
        <p:txBody>
          <a:bodyPr wrap="square" rtlCol="0">
            <a:spAutoFit/>
          </a:bodyPr>
          <a:lstStyle>
            <a:defPPr>
              <a:defRPr lang="en-US"/>
            </a:defPPr>
            <a:lvl1pPr>
              <a:defRPr sz="3200">
                <a:solidFill>
                  <a:schemeClr val="tx2">
                    <a:lumMod val="60000"/>
                    <a:lumOff val="40000"/>
                  </a:schemeClr>
                </a:solidFill>
              </a:defRPr>
            </a:lvl1pPr>
          </a:lstStyle>
          <a:p>
            <a:r>
              <a:rPr lang="en-US" dirty="0" smtClean="0"/>
              <a:t>Contents</a:t>
            </a:r>
            <a:endParaRPr lang="en-US" dirty="0"/>
          </a:p>
        </p:txBody>
      </p:sp>
      <p:sp>
        <p:nvSpPr>
          <p:cNvPr id="3" name="Slide Number Placeholder 2"/>
          <p:cNvSpPr>
            <a:spLocks noGrp="1"/>
          </p:cNvSpPr>
          <p:nvPr>
            <p:ph type="sldNum" sz="quarter" idx="12"/>
          </p:nvPr>
        </p:nvSpPr>
        <p:spPr/>
        <p:txBody>
          <a:bodyPr/>
          <a:lstStyle/>
          <a:p>
            <a:fld id="{D7EBF05A-3D21-489F-92E5-C2CA7463D2E0}" type="slidenum">
              <a:rPr lang="en-SG" smtClean="0"/>
              <a:t>2</a:t>
            </a:fld>
            <a:endParaRPr lang="en-SG"/>
          </a:p>
        </p:txBody>
      </p:sp>
    </p:spTree>
    <p:extLst>
      <p:ext uri="{BB962C8B-B14F-4D97-AF65-F5344CB8AC3E}">
        <p14:creationId xmlns:p14="http://schemas.microsoft.com/office/powerpoint/2010/main" val="533253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2099" y="282007"/>
            <a:ext cx="5564011" cy="523220"/>
          </a:xfrm>
          <a:prstGeom prst="rect">
            <a:avLst/>
          </a:prstGeom>
          <a:noFill/>
        </p:spPr>
        <p:txBody>
          <a:bodyPr wrap="square" rtlCol="0">
            <a:spAutoFit/>
          </a:bodyPr>
          <a:lstStyle/>
          <a:p>
            <a:r>
              <a:rPr lang="en-US" altLang="en-US" sz="2800" dirty="0">
                <a:solidFill>
                  <a:schemeClr val="tx2">
                    <a:lumMod val="60000"/>
                    <a:lumOff val="40000"/>
                  </a:schemeClr>
                </a:solidFill>
              </a:rPr>
              <a:t>Project Performance &amp; </a:t>
            </a:r>
            <a:r>
              <a:rPr lang="en-US" altLang="en-US" sz="2800" dirty="0" smtClean="0">
                <a:solidFill>
                  <a:schemeClr val="tx2">
                    <a:lumMod val="60000"/>
                    <a:lumOff val="40000"/>
                  </a:schemeClr>
                </a:solidFill>
              </a:rPr>
              <a:t>Validation</a:t>
            </a:r>
            <a:endParaRPr lang="en-US" sz="2800" dirty="0">
              <a:solidFill>
                <a:schemeClr val="tx2">
                  <a:lumMod val="60000"/>
                  <a:lumOff val="40000"/>
                </a:schemeClr>
              </a:solidFill>
            </a:endParaRPr>
          </a:p>
        </p:txBody>
      </p:sp>
      <p:sp>
        <p:nvSpPr>
          <p:cNvPr id="2" name="Slide Number Placeholder 1"/>
          <p:cNvSpPr>
            <a:spLocks noGrp="1"/>
          </p:cNvSpPr>
          <p:nvPr>
            <p:ph type="sldNum" sz="quarter" idx="12"/>
          </p:nvPr>
        </p:nvSpPr>
        <p:spPr/>
        <p:txBody>
          <a:bodyPr/>
          <a:lstStyle/>
          <a:p>
            <a:fld id="{D7EBF05A-3D21-489F-92E5-C2CA7463D2E0}" type="slidenum">
              <a:rPr lang="en-SG" smtClean="0"/>
              <a:t>20</a:t>
            </a:fld>
            <a:endParaRPr lang="en-SG"/>
          </a:p>
        </p:txBody>
      </p:sp>
      <p:sp>
        <p:nvSpPr>
          <p:cNvPr id="8" name="TextBox 7"/>
          <p:cNvSpPr txBox="1"/>
          <p:nvPr/>
        </p:nvSpPr>
        <p:spPr>
          <a:xfrm>
            <a:off x="543258" y="1189643"/>
            <a:ext cx="2062716" cy="369332"/>
          </a:xfrm>
          <a:prstGeom prst="rect">
            <a:avLst/>
          </a:prstGeom>
          <a:noFill/>
        </p:spPr>
        <p:txBody>
          <a:bodyPr wrap="square" rtlCol="0">
            <a:spAutoFit/>
          </a:bodyPr>
          <a:lstStyle/>
          <a:p>
            <a:r>
              <a:rPr lang="en-US" dirty="0" smtClean="0">
                <a:solidFill>
                  <a:srgbClr val="FF0000"/>
                </a:solidFill>
              </a:rPr>
              <a:t>3. PHQ9</a:t>
            </a:r>
            <a:endParaRPr lang="en-US" dirty="0">
              <a:solidFill>
                <a:srgbClr val="FF0000"/>
              </a:solidFill>
            </a:endParaRPr>
          </a:p>
        </p:txBody>
      </p:sp>
      <p:pic>
        <p:nvPicPr>
          <p:cNvPr id="12" name="Picture 11"/>
          <p:cNvPicPr/>
          <p:nvPr/>
        </p:nvPicPr>
        <p:blipFill>
          <a:blip r:embed="rId2"/>
          <a:stretch>
            <a:fillRect/>
          </a:stretch>
        </p:blipFill>
        <p:spPr>
          <a:xfrm>
            <a:off x="632637" y="2839198"/>
            <a:ext cx="5486400" cy="2852420"/>
          </a:xfrm>
          <a:prstGeom prst="rect">
            <a:avLst/>
          </a:prstGeom>
        </p:spPr>
      </p:pic>
      <p:pic>
        <p:nvPicPr>
          <p:cNvPr id="13" name="Picture 12"/>
          <p:cNvPicPr/>
          <p:nvPr/>
        </p:nvPicPr>
        <p:blipFill>
          <a:blip r:embed="rId3"/>
          <a:stretch>
            <a:fillRect/>
          </a:stretch>
        </p:blipFill>
        <p:spPr>
          <a:xfrm>
            <a:off x="632637" y="5896981"/>
            <a:ext cx="5486400" cy="2830830"/>
          </a:xfrm>
          <a:prstGeom prst="rect">
            <a:avLst/>
          </a:prstGeom>
        </p:spPr>
      </p:pic>
      <p:sp>
        <p:nvSpPr>
          <p:cNvPr id="14" name="Content Placeholder 2">
            <a:extLst>
              <a:ext uri="{FF2B5EF4-FFF2-40B4-BE49-F238E27FC236}">
                <a16:creationId xmlns:a16="http://schemas.microsoft.com/office/drawing/2014/main" id="{308CDC46-C2EA-413D-AE43-DEC1347F99E8}"/>
              </a:ext>
            </a:extLst>
          </p:cNvPr>
          <p:cNvSpPr txBox="1">
            <a:spLocks/>
          </p:cNvSpPr>
          <p:nvPr/>
        </p:nvSpPr>
        <p:spPr>
          <a:xfrm>
            <a:off x="523586" y="1815930"/>
            <a:ext cx="6334414" cy="76631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400" dirty="0" smtClean="0">
                <a:solidFill>
                  <a:srgbClr val="0070C0"/>
                </a:solidFill>
              </a:rPr>
              <a:t>In PHQ9, the candidate gets to answer all the 7 questions as depicted in the following screens. </a:t>
            </a:r>
          </a:p>
          <a:p>
            <a:pPr marL="0" indent="0">
              <a:buFont typeface="Arial" panose="020B0604020202020204" pitchFamily="34" charset="0"/>
              <a:buNone/>
            </a:pPr>
            <a:endParaRPr lang="en-US" sz="1400" dirty="0">
              <a:solidFill>
                <a:srgbClr val="0070C0"/>
              </a:solidFill>
            </a:endParaRPr>
          </a:p>
        </p:txBody>
      </p:sp>
    </p:spTree>
    <p:extLst>
      <p:ext uri="{BB962C8B-B14F-4D97-AF65-F5344CB8AC3E}">
        <p14:creationId xmlns:p14="http://schemas.microsoft.com/office/powerpoint/2010/main" val="748677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2099" y="282007"/>
            <a:ext cx="5564011" cy="523220"/>
          </a:xfrm>
          <a:prstGeom prst="rect">
            <a:avLst/>
          </a:prstGeom>
          <a:noFill/>
        </p:spPr>
        <p:txBody>
          <a:bodyPr wrap="square" rtlCol="0">
            <a:spAutoFit/>
          </a:bodyPr>
          <a:lstStyle/>
          <a:p>
            <a:r>
              <a:rPr lang="en-US" altLang="en-US" sz="2800" dirty="0">
                <a:solidFill>
                  <a:schemeClr val="tx2">
                    <a:lumMod val="60000"/>
                    <a:lumOff val="40000"/>
                  </a:schemeClr>
                </a:solidFill>
              </a:rPr>
              <a:t>Project Performance &amp; </a:t>
            </a:r>
            <a:r>
              <a:rPr lang="en-US" altLang="en-US" sz="2800" dirty="0" smtClean="0">
                <a:solidFill>
                  <a:schemeClr val="tx2">
                    <a:lumMod val="60000"/>
                    <a:lumOff val="40000"/>
                  </a:schemeClr>
                </a:solidFill>
              </a:rPr>
              <a:t>Validation</a:t>
            </a:r>
            <a:endParaRPr lang="en-US" sz="2800" dirty="0">
              <a:solidFill>
                <a:schemeClr val="tx2">
                  <a:lumMod val="60000"/>
                  <a:lumOff val="40000"/>
                </a:schemeClr>
              </a:solidFill>
            </a:endParaRPr>
          </a:p>
        </p:txBody>
      </p:sp>
      <p:sp>
        <p:nvSpPr>
          <p:cNvPr id="2" name="Slide Number Placeholder 1"/>
          <p:cNvSpPr>
            <a:spLocks noGrp="1"/>
          </p:cNvSpPr>
          <p:nvPr>
            <p:ph type="sldNum" sz="quarter" idx="12"/>
          </p:nvPr>
        </p:nvSpPr>
        <p:spPr/>
        <p:txBody>
          <a:bodyPr/>
          <a:lstStyle/>
          <a:p>
            <a:fld id="{D7EBF05A-3D21-489F-92E5-C2CA7463D2E0}" type="slidenum">
              <a:rPr lang="en-SG" smtClean="0"/>
              <a:t>21</a:t>
            </a:fld>
            <a:endParaRPr lang="en-SG"/>
          </a:p>
        </p:txBody>
      </p:sp>
      <p:sp>
        <p:nvSpPr>
          <p:cNvPr id="8" name="TextBox 7"/>
          <p:cNvSpPr txBox="1"/>
          <p:nvPr/>
        </p:nvSpPr>
        <p:spPr>
          <a:xfrm>
            <a:off x="543258" y="1189643"/>
            <a:ext cx="2062716" cy="369332"/>
          </a:xfrm>
          <a:prstGeom prst="rect">
            <a:avLst/>
          </a:prstGeom>
          <a:noFill/>
        </p:spPr>
        <p:txBody>
          <a:bodyPr wrap="square" rtlCol="0">
            <a:spAutoFit/>
          </a:bodyPr>
          <a:lstStyle/>
          <a:p>
            <a:r>
              <a:rPr lang="en-US" dirty="0" smtClean="0">
                <a:solidFill>
                  <a:srgbClr val="FF0000"/>
                </a:solidFill>
              </a:rPr>
              <a:t>3. PHQ9</a:t>
            </a:r>
            <a:endParaRPr lang="en-US" dirty="0">
              <a:solidFill>
                <a:srgbClr val="FF0000"/>
              </a:solidFill>
            </a:endParaRPr>
          </a:p>
        </p:txBody>
      </p:sp>
      <p:pic>
        <p:nvPicPr>
          <p:cNvPr id="9" name="Picture 8"/>
          <p:cNvPicPr/>
          <p:nvPr/>
        </p:nvPicPr>
        <p:blipFill>
          <a:blip r:embed="rId2"/>
          <a:stretch>
            <a:fillRect/>
          </a:stretch>
        </p:blipFill>
        <p:spPr>
          <a:xfrm>
            <a:off x="676174" y="2259096"/>
            <a:ext cx="5486400" cy="2904490"/>
          </a:xfrm>
          <a:prstGeom prst="rect">
            <a:avLst/>
          </a:prstGeom>
        </p:spPr>
      </p:pic>
      <p:pic>
        <p:nvPicPr>
          <p:cNvPr id="10" name="Picture 9"/>
          <p:cNvPicPr/>
          <p:nvPr/>
        </p:nvPicPr>
        <p:blipFill>
          <a:blip r:embed="rId3"/>
          <a:stretch>
            <a:fillRect/>
          </a:stretch>
        </p:blipFill>
        <p:spPr>
          <a:xfrm>
            <a:off x="676174" y="5460081"/>
            <a:ext cx="5486400" cy="2893695"/>
          </a:xfrm>
          <a:prstGeom prst="rect">
            <a:avLst/>
          </a:prstGeom>
        </p:spPr>
      </p:pic>
    </p:spTree>
    <p:extLst>
      <p:ext uri="{BB962C8B-B14F-4D97-AF65-F5344CB8AC3E}">
        <p14:creationId xmlns:p14="http://schemas.microsoft.com/office/powerpoint/2010/main" val="1335576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2099" y="282007"/>
            <a:ext cx="5564011" cy="523220"/>
          </a:xfrm>
          <a:prstGeom prst="rect">
            <a:avLst/>
          </a:prstGeom>
          <a:noFill/>
        </p:spPr>
        <p:txBody>
          <a:bodyPr wrap="square" rtlCol="0">
            <a:spAutoFit/>
          </a:bodyPr>
          <a:lstStyle/>
          <a:p>
            <a:r>
              <a:rPr lang="en-US" altLang="en-US" sz="2800" dirty="0">
                <a:solidFill>
                  <a:schemeClr val="tx2">
                    <a:lumMod val="60000"/>
                    <a:lumOff val="40000"/>
                  </a:schemeClr>
                </a:solidFill>
              </a:rPr>
              <a:t>Project Performance &amp; </a:t>
            </a:r>
            <a:r>
              <a:rPr lang="en-US" altLang="en-US" sz="2800" dirty="0" smtClean="0">
                <a:solidFill>
                  <a:schemeClr val="tx2">
                    <a:lumMod val="60000"/>
                    <a:lumOff val="40000"/>
                  </a:schemeClr>
                </a:solidFill>
              </a:rPr>
              <a:t>Validation</a:t>
            </a:r>
            <a:endParaRPr lang="en-US" sz="2800" dirty="0">
              <a:solidFill>
                <a:schemeClr val="tx2">
                  <a:lumMod val="60000"/>
                  <a:lumOff val="40000"/>
                </a:schemeClr>
              </a:solidFill>
            </a:endParaRPr>
          </a:p>
        </p:txBody>
      </p:sp>
      <p:sp>
        <p:nvSpPr>
          <p:cNvPr id="2" name="Slide Number Placeholder 1"/>
          <p:cNvSpPr>
            <a:spLocks noGrp="1"/>
          </p:cNvSpPr>
          <p:nvPr>
            <p:ph type="sldNum" sz="quarter" idx="12"/>
          </p:nvPr>
        </p:nvSpPr>
        <p:spPr/>
        <p:txBody>
          <a:bodyPr/>
          <a:lstStyle/>
          <a:p>
            <a:fld id="{D7EBF05A-3D21-489F-92E5-C2CA7463D2E0}" type="slidenum">
              <a:rPr lang="en-SG" smtClean="0"/>
              <a:t>22</a:t>
            </a:fld>
            <a:endParaRPr lang="en-SG"/>
          </a:p>
        </p:txBody>
      </p:sp>
      <p:sp>
        <p:nvSpPr>
          <p:cNvPr id="8" name="TextBox 7"/>
          <p:cNvSpPr txBox="1"/>
          <p:nvPr/>
        </p:nvSpPr>
        <p:spPr>
          <a:xfrm>
            <a:off x="620315" y="972934"/>
            <a:ext cx="2062716" cy="369332"/>
          </a:xfrm>
          <a:prstGeom prst="rect">
            <a:avLst/>
          </a:prstGeom>
          <a:noFill/>
        </p:spPr>
        <p:txBody>
          <a:bodyPr wrap="square" rtlCol="0">
            <a:spAutoFit/>
          </a:bodyPr>
          <a:lstStyle/>
          <a:p>
            <a:r>
              <a:rPr lang="en-US" dirty="0" smtClean="0">
                <a:solidFill>
                  <a:srgbClr val="FF0000"/>
                </a:solidFill>
              </a:rPr>
              <a:t>3. PHQ9</a:t>
            </a:r>
            <a:endParaRPr lang="en-US" dirty="0">
              <a:solidFill>
                <a:srgbClr val="FF0000"/>
              </a:solidFill>
            </a:endParaRPr>
          </a:p>
        </p:txBody>
      </p:sp>
      <p:pic>
        <p:nvPicPr>
          <p:cNvPr id="12" name="Picture 11"/>
          <p:cNvPicPr/>
          <p:nvPr/>
        </p:nvPicPr>
        <p:blipFill>
          <a:blip r:embed="rId2"/>
          <a:stretch>
            <a:fillRect/>
          </a:stretch>
        </p:blipFill>
        <p:spPr>
          <a:xfrm>
            <a:off x="692676" y="1342266"/>
            <a:ext cx="5486400" cy="2912745"/>
          </a:xfrm>
          <a:prstGeom prst="rect">
            <a:avLst/>
          </a:prstGeom>
        </p:spPr>
      </p:pic>
      <p:pic>
        <p:nvPicPr>
          <p:cNvPr id="13" name="Picture 12"/>
          <p:cNvPicPr/>
          <p:nvPr/>
        </p:nvPicPr>
        <p:blipFill>
          <a:blip r:embed="rId3"/>
          <a:stretch>
            <a:fillRect/>
          </a:stretch>
        </p:blipFill>
        <p:spPr>
          <a:xfrm>
            <a:off x="692676" y="4385718"/>
            <a:ext cx="5486400" cy="2837180"/>
          </a:xfrm>
          <a:prstGeom prst="rect">
            <a:avLst/>
          </a:prstGeom>
        </p:spPr>
      </p:pic>
      <p:sp>
        <p:nvSpPr>
          <p:cNvPr id="14" name="Content Placeholder 2">
            <a:extLst>
              <a:ext uri="{FF2B5EF4-FFF2-40B4-BE49-F238E27FC236}">
                <a16:creationId xmlns:a16="http://schemas.microsoft.com/office/drawing/2014/main" id="{308CDC46-C2EA-413D-AE43-DEC1347F99E8}"/>
              </a:ext>
            </a:extLst>
          </p:cNvPr>
          <p:cNvSpPr txBox="1">
            <a:spLocks/>
          </p:cNvSpPr>
          <p:nvPr/>
        </p:nvSpPr>
        <p:spPr>
          <a:xfrm>
            <a:off x="411882" y="7516347"/>
            <a:ext cx="6334414" cy="13716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200" dirty="0" smtClean="0">
                <a:solidFill>
                  <a:srgbClr val="0070C0"/>
                </a:solidFill>
              </a:rPr>
              <a:t>At the end of PHQ9, a screen showing the result of the survey is displayed. This is accompanied with the diagnosis table which contains the corresponding recommendations</a:t>
            </a:r>
            <a:r>
              <a:rPr lang="en-US" sz="1200" dirty="0" smtClean="0">
                <a:solidFill>
                  <a:srgbClr val="0070C0"/>
                </a:solidFill>
              </a:rPr>
              <a:t>.</a:t>
            </a:r>
          </a:p>
          <a:p>
            <a:pPr marL="0" indent="0">
              <a:buFont typeface="Arial" panose="020B0604020202020204" pitchFamily="34" charset="0"/>
              <a:buNone/>
            </a:pPr>
            <a:r>
              <a:rPr lang="en-US" sz="1200" dirty="0" smtClean="0">
                <a:solidFill>
                  <a:srgbClr val="0070C0"/>
                </a:solidFill>
              </a:rPr>
              <a:t>The score is consistent with the computation logic and in line with the entries given by the candidate. Given that the entries are skewed towards a moderately severe level of depression, the ensuing score and recommendation is consistent with the expected result.</a:t>
            </a:r>
          </a:p>
          <a:p>
            <a:pPr marL="0" indent="0">
              <a:buFont typeface="Arial" panose="020B0604020202020204" pitchFamily="34" charset="0"/>
              <a:buNone/>
            </a:pPr>
            <a:r>
              <a:rPr lang="en-US" sz="1200" dirty="0" smtClean="0">
                <a:solidFill>
                  <a:srgbClr val="0070C0"/>
                </a:solidFill>
              </a:rPr>
              <a:t>We deem the test successful in that this high risk candidate with a moderately severe depression is flagged for the PHQ9 survey and is assessed accurately.</a:t>
            </a:r>
            <a:endParaRPr lang="en-US" sz="1200" dirty="0" smtClean="0">
              <a:solidFill>
                <a:srgbClr val="0070C0"/>
              </a:solidFill>
            </a:endParaRPr>
          </a:p>
          <a:p>
            <a:pPr marL="0" indent="0">
              <a:buFont typeface="Arial" panose="020B0604020202020204" pitchFamily="34" charset="0"/>
              <a:buNone/>
            </a:pPr>
            <a:endParaRPr lang="en-US" sz="1200" dirty="0">
              <a:solidFill>
                <a:srgbClr val="0070C0"/>
              </a:solidFill>
            </a:endParaRPr>
          </a:p>
        </p:txBody>
      </p:sp>
    </p:spTree>
    <p:extLst>
      <p:ext uri="{BB962C8B-B14F-4D97-AF65-F5344CB8AC3E}">
        <p14:creationId xmlns:p14="http://schemas.microsoft.com/office/powerpoint/2010/main" val="4238720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2099" y="282007"/>
            <a:ext cx="5810251" cy="954107"/>
          </a:xfrm>
          <a:prstGeom prst="rect">
            <a:avLst/>
          </a:prstGeom>
          <a:noFill/>
        </p:spPr>
        <p:txBody>
          <a:bodyPr wrap="square" rtlCol="0">
            <a:spAutoFit/>
          </a:bodyPr>
          <a:lstStyle/>
          <a:p>
            <a:r>
              <a:rPr lang="en-US" altLang="en-US" sz="2800" dirty="0">
                <a:solidFill>
                  <a:schemeClr val="tx2">
                    <a:lumMod val="60000"/>
                    <a:lumOff val="40000"/>
                  </a:schemeClr>
                </a:solidFill>
              </a:rPr>
              <a:t>Project </a:t>
            </a:r>
            <a:r>
              <a:rPr lang="en-US" altLang="en-US" sz="2800" dirty="0" smtClean="0">
                <a:solidFill>
                  <a:schemeClr val="tx2">
                    <a:lumMod val="60000"/>
                    <a:lumOff val="40000"/>
                  </a:schemeClr>
                </a:solidFill>
              </a:rPr>
              <a:t>Conclusions: </a:t>
            </a:r>
            <a:r>
              <a:rPr lang="en-US" altLang="en-US" sz="2800" dirty="0">
                <a:solidFill>
                  <a:schemeClr val="tx2">
                    <a:lumMod val="60000"/>
                    <a:lumOff val="40000"/>
                  </a:schemeClr>
                </a:solidFill>
              </a:rPr>
              <a:t>Findings &amp; Recommendation </a:t>
            </a:r>
            <a:endParaRPr lang="en-US" sz="2800" dirty="0">
              <a:solidFill>
                <a:schemeClr val="tx2">
                  <a:lumMod val="60000"/>
                  <a:lumOff val="40000"/>
                </a:schemeClr>
              </a:solidFill>
            </a:endParaRPr>
          </a:p>
        </p:txBody>
      </p:sp>
      <p:sp>
        <p:nvSpPr>
          <p:cNvPr id="2" name="Slide Number Placeholder 1"/>
          <p:cNvSpPr>
            <a:spLocks noGrp="1"/>
          </p:cNvSpPr>
          <p:nvPr>
            <p:ph type="sldNum" sz="quarter" idx="12"/>
          </p:nvPr>
        </p:nvSpPr>
        <p:spPr/>
        <p:txBody>
          <a:bodyPr/>
          <a:lstStyle/>
          <a:p>
            <a:fld id="{D7EBF05A-3D21-489F-92E5-C2CA7463D2E0}" type="slidenum">
              <a:rPr lang="en-SG" smtClean="0"/>
              <a:t>23</a:t>
            </a:fld>
            <a:endParaRPr lang="en-SG"/>
          </a:p>
        </p:txBody>
      </p:sp>
      <p:sp>
        <p:nvSpPr>
          <p:cNvPr id="9" name="Content Placeholder 2">
            <a:extLst>
              <a:ext uri="{FF2B5EF4-FFF2-40B4-BE49-F238E27FC236}">
                <a16:creationId xmlns:a16="http://schemas.microsoft.com/office/drawing/2014/main" id="{308CDC46-C2EA-413D-AE43-DEC1347F99E8}"/>
              </a:ext>
            </a:extLst>
          </p:cNvPr>
          <p:cNvSpPr txBox="1">
            <a:spLocks/>
          </p:cNvSpPr>
          <p:nvPr/>
        </p:nvSpPr>
        <p:spPr>
          <a:xfrm>
            <a:off x="292099" y="1651968"/>
            <a:ext cx="6334414" cy="264063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400" dirty="0" smtClean="0"/>
              <a:t>From this project, we are able to put some of the AI techniques to practice. The techniques are Certainty Factor, Decision Tree and Inference Diagram. In addition, this project demonstrates the many possibilities that AI can be put to good use. This use case involving helping people with depression is one of the things we can do for people with mental illness which is becoming more prevalent in our societies. </a:t>
            </a:r>
          </a:p>
          <a:p>
            <a:pPr marL="0" indent="0">
              <a:buFont typeface="Arial" panose="020B0604020202020204" pitchFamily="34" charset="0"/>
              <a:buNone/>
            </a:pPr>
            <a:r>
              <a:rPr lang="en-US" sz="1400" dirty="0" smtClean="0"/>
              <a:t>In this respect, our application can play a useful role to adopt a proactive approach in helping people with depression and treating them earlier. We recommend that schools of higher learning and places with concentration of youths consider using this tool for screening.</a:t>
            </a:r>
          </a:p>
          <a:p>
            <a:pPr marL="0" indent="0">
              <a:buFont typeface="Arial" panose="020B0604020202020204" pitchFamily="34" charset="0"/>
              <a:buNone/>
            </a:pPr>
            <a:r>
              <a:rPr lang="en-US" sz="1400" dirty="0" smtClean="0"/>
              <a:t>At the same time, this application has the potential to be extended with more functionalities and our team look forward to doing that as we learn new techniques in this course at ISS NUS.</a:t>
            </a:r>
            <a:endParaRPr lang="en-US" sz="1400" dirty="0"/>
          </a:p>
        </p:txBody>
      </p:sp>
    </p:spTree>
    <p:extLst>
      <p:ext uri="{BB962C8B-B14F-4D97-AF65-F5344CB8AC3E}">
        <p14:creationId xmlns:p14="http://schemas.microsoft.com/office/powerpoint/2010/main" val="3534046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7467" y="1242488"/>
            <a:ext cx="6024598" cy="6285266"/>
          </a:xfrm>
        </p:spPr>
        <p:txBody>
          <a:bodyPr>
            <a:normAutofit/>
          </a:bodyPr>
          <a:lstStyle/>
          <a:p>
            <a:pPr marL="0" indent="0">
              <a:buNone/>
            </a:pPr>
            <a:r>
              <a:rPr lang="en-US" sz="1400" dirty="0" smtClean="0"/>
              <a:t>Many young </a:t>
            </a:r>
            <a:r>
              <a:rPr lang="en-US" sz="1400" dirty="0"/>
              <a:t>Singaporeans show signs of depression. IMH treated 600 youths between 20 to 29-years-old last year alone. And one out of four people admitted to suffering from multiple symptoms of depression in a recent survey of youths aged 18 to 25. The study was conducted by students from Wee Kim Wee School of Communication and Information in NTU. We know that depression may lead to suicide. But other times, its sufferers become less productive and are more at risk for other diseases. The latest statistics on depression don’t paint a pretty picture of progress but it shows that the condition is more common than we think. Yet the stigma surrounding it walls off the victim who often suffers in silence. We need to seek out those who need help, and help them early. However, the challenge is that we do not have enough practitioners to do that.</a:t>
            </a:r>
          </a:p>
          <a:p>
            <a:pPr marL="0" indent="0">
              <a:buNone/>
            </a:pPr>
            <a:r>
              <a:rPr lang="en-US" sz="1400" dirty="0"/>
              <a:t>This project serves to help Singapore tackle the immense problem of depression as well we alleviate the lack of practitioners to seek out those who need help. Using AI, we are trying to take a pro-active stand to detect depression condition in certain high-risk groups amongst the population, and as early on as possible. We leveraged tools like KIE Workbench, the Spring Boot </a:t>
            </a:r>
            <a:r>
              <a:rPr lang="en-US" sz="1400" dirty="0" err="1"/>
              <a:t>etc</a:t>
            </a:r>
            <a:r>
              <a:rPr lang="en-US" sz="1400" dirty="0"/>
              <a:t> to put together a framework for the application. This application can be used to seek out those who need professional assistance. </a:t>
            </a:r>
          </a:p>
        </p:txBody>
      </p:sp>
      <p:sp>
        <p:nvSpPr>
          <p:cNvPr id="6" name="TextBox 5"/>
          <p:cNvSpPr txBox="1"/>
          <p:nvPr/>
        </p:nvSpPr>
        <p:spPr>
          <a:xfrm>
            <a:off x="285749" y="347940"/>
            <a:ext cx="3936929" cy="584775"/>
          </a:xfrm>
          <a:prstGeom prst="rect">
            <a:avLst/>
          </a:prstGeom>
          <a:noFill/>
        </p:spPr>
        <p:txBody>
          <a:bodyPr wrap="square" rtlCol="0">
            <a:spAutoFit/>
          </a:bodyPr>
          <a:lstStyle/>
          <a:p>
            <a:r>
              <a:rPr lang="en-US" sz="3200" dirty="0" smtClean="0">
                <a:solidFill>
                  <a:schemeClr val="tx2">
                    <a:lumMod val="60000"/>
                    <a:lumOff val="40000"/>
                  </a:schemeClr>
                </a:solidFill>
              </a:rPr>
              <a:t>Executive Summary</a:t>
            </a:r>
            <a:endParaRPr lang="en-US" sz="3200" dirty="0">
              <a:solidFill>
                <a:schemeClr val="tx2">
                  <a:lumMod val="60000"/>
                  <a:lumOff val="40000"/>
                </a:schemeClr>
              </a:solidFill>
            </a:endParaRPr>
          </a:p>
        </p:txBody>
      </p:sp>
      <p:pic>
        <p:nvPicPr>
          <p:cNvPr id="7" name="Picture 6"/>
          <p:cNvPicPr>
            <a:picLocks noChangeAspect="1"/>
          </p:cNvPicPr>
          <p:nvPr/>
        </p:nvPicPr>
        <p:blipFill rotWithShape="1">
          <a:blip r:embed="rId2"/>
          <a:srcRect l="22754" t="23465" r="23977" b="13961"/>
          <a:stretch/>
        </p:blipFill>
        <p:spPr>
          <a:xfrm>
            <a:off x="536247" y="5583215"/>
            <a:ext cx="5885818" cy="3889078"/>
          </a:xfrm>
          <a:prstGeom prst="rect">
            <a:avLst/>
          </a:prstGeom>
        </p:spPr>
      </p:pic>
      <p:sp>
        <p:nvSpPr>
          <p:cNvPr id="3" name="Slide Number Placeholder 2"/>
          <p:cNvSpPr>
            <a:spLocks noGrp="1"/>
          </p:cNvSpPr>
          <p:nvPr>
            <p:ph type="sldNum" sz="quarter" idx="12"/>
          </p:nvPr>
        </p:nvSpPr>
        <p:spPr/>
        <p:txBody>
          <a:bodyPr/>
          <a:lstStyle/>
          <a:p>
            <a:fld id="{D7EBF05A-3D21-489F-92E5-C2CA7463D2E0}" type="slidenum">
              <a:rPr lang="en-SG" smtClean="0"/>
              <a:t>3</a:t>
            </a:fld>
            <a:endParaRPr lang="en-SG"/>
          </a:p>
        </p:txBody>
      </p:sp>
    </p:spTree>
    <p:extLst>
      <p:ext uri="{BB962C8B-B14F-4D97-AF65-F5344CB8AC3E}">
        <p14:creationId xmlns:p14="http://schemas.microsoft.com/office/powerpoint/2010/main" val="3785399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102E4D-0674-49A1-9E3D-3CC6B87FB671}"/>
              </a:ext>
            </a:extLst>
          </p:cNvPr>
          <p:cNvSpPr>
            <a:spLocks noGrp="1"/>
          </p:cNvSpPr>
          <p:nvPr>
            <p:ph idx="1"/>
          </p:nvPr>
        </p:nvSpPr>
        <p:spPr>
          <a:xfrm>
            <a:off x="506499" y="1704146"/>
            <a:ext cx="5934058" cy="6960221"/>
          </a:xfrm>
        </p:spPr>
        <p:txBody>
          <a:bodyPr>
            <a:noAutofit/>
          </a:bodyPr>
          <a:lstStyle/>
          <a:p>
            <a:pPr marL="0" indent="0">
              <a:buNone/>
            </a:pPr>
            <a:r>
              <a:rPr lang="en-US" sz="1600" dirty="0"/>
              <a:t>Depression is a chronic illness often with episodes lasting months and high rates of relapses. It is known to cause the patient much suffering, the family distress and significantly increase the risk of suicide. Most people with depression will seek help from their family doctors. Sometimes, they present to the doctors with only physical symptoms such as headaches, chest pains or body ache. This form of presentation is particularly common in people with chronic illness as well as in teens and the elderly. As a result, depression can often be masked and the diagnosis of depression may be missed or disregarded.</a:t>
            </a:r>
          </a:p>
          <a:p>
            <a:pPr marL="0" indent="0">
              <a:buNone/>
            </a:pPr>
            <a:r>
              <a:rPr lang="en-US" sz="1600" dirty="0"/>
              <a:t>Severe depression can be readily recognized but it may be difficult to distinguish milder form of depression from emotional changes associated with everyday life. Life stresses such as job loss, divorce, and the death of a loved one can result in a sad mood of short duration. Clinical depression or Major Depressive Disorder develops when depressed mood becomes much worse and persistent and is accompanied by other symptoms and lasts for more than two weeks. When depressed, a person may start to have difficulties with his sleep. He feels unmotivated and will no longer be interested in his work and the usual things he liked. He can also have problems with his appetite and weight. When performing activities, he has little energy and cannot concentrate. He may feel guilty about things he has done wrong and ruminate excessively about the past. When the depression becomes more severe, he will feel that life is hopeless and may contemplate or even attempt suicide. Patients tell us that when they are suffering from Major Depressive Disorder, it is like wearing a pair of shades that cannot be removed and everything looks dark and </a:t>
            </a:r>
            <a:r>
              <a:rPr lang="en-US" sz="1600" dirty="0" smtClean="0"/>
              <a:t>gloomy.</a:t>
            </a:r>
          </a:p>
          <a:p>
            <a:pPr marL="0" indent="0">
              <a:buNone/>
            </a:pPr>
            <a:r>
              <a:rPr lang="en-SG" sz="1600" dirty="0" smtClean="0"/>
              <a:t>Oftentimes, people with depression do not get help early enough or are not detected until its too late.</a:t>
            </a:r>
          </a:p>
          <a:p>
            <a:pPr marL="0" indent="0">
              <a:buNone/>
            </a:pPr>
            <a:r>
              <a:rPr lang="en-SG" sz="1600" dirty="0" smtClean="0"/>
              <a:t>Given that the high risk groups are well studied and documented, and the symptoms are well known, we should be able to do better to improve the situation.</a:t>
            </a:r>
            <a:endParaRPr lang="en-SG" sz="1600" dirty="0"/>
          </a:p>
        </p:txBody>
      </p:sp>
      <p:sp>
        <p:nvSpPr>
          <p:cNvPr id="4" name="TextBox 3"/>
          <p:cNvSpPr txBox="1"/>
          <p:nvPr/>
        </p:nvSpPr>
        <p:spPr>
          <a:xfrm>
            <a:off x="234456" y="426591"/>
            <a:ext cx="6016639" cy="584775"/>
          </a:xfrm>
          <a:prstGeom prst="rect">
            <a:avLst/>
          </a:prstGeom>
          <a:noFill/>
        </p:spPr>
        <p:txBody>
          <a:bodyPr wrap="square" rtlCol="0">
            <a:spAutoFit/>
          </a:bodyPr>
          <a:lstStyle/>
          <a:p>
            <a:r>
              <a:rPr lang="en-US" sz="3200" dirty="0">
                <a:solidFill>
                  <a:schemeClr val="tx2">
                    <a:lumMod val="60000"/>
                    <a:lumOff val="40000"/>
                  </a:schemeClr>
                </a:solidFill>
              </a:rPr>
              <a:t>Business Problem </a:t>
            </a:r>
            <a:r>
              <a:rPr lang="en-US" sz="3200" dirty="0" smtClean="0">
                <a:solidFill>
                  <a:schemeClr val="tx2">
                    <a:lumMod val="60000"/>
                    <a:lumOff val="40000"/>
                  </a:schemeClr>
                </a:solidFill>
              </a:rPr>
              <a:t>Background</a:t>
            </a:r>
            <a:endParaRPr lang="en-US" sz="3200" dirty="0">
              <a:solidFill>
                <a:schemeClr val="tx2">
                  <a:lumMod val="60000"/>
                  <a:lumOff val="40000"/>
                </a:schemeClr>
              </a:solidFill>
            </a:endParaRPr>
          </a:p>
        </p:txBody>
      </p:sp>
      <p:sp>
        <p:nvSpPr>
          <p:cNvPr id="2" name="Slide Number Placeholder 1"/>
          <p:cNvSpPr>
            <a:spLocks noGrp="1"/>
          </p:cNvSpPr>
          <p:nvPr>
            <p:ph type="sldNum" sz="quarter" idx="12"/>
          </p:nvPr>
        </p:nvSpPr>
        <p:spPr/>
        <p:txBody>
          <a:bodyPr/>
          <a:lstStyle/>
          <a:p>
            <a:fld id="{D7EBF05A-3D21-489F-92E5-C2CA7463D2E0}" type="slidenum">
              <a:rPr lang="en-SG" smtClean="0"/>
              <a:t>4</a:t>
            </a:fld>
            <a:endParaRPr lang="en-SG"/>
          </a:p>
        </p:txBody>
      </p:sp>
    </p:spTree>
    <p:extLst>
      <p:ext uri="{BB962C8B-B14F-4D97-AF65-F5344CB8AC3E}">
        <p14:creationId xmlns:p14="http://schemas.microsoft.com/office/powerpoint/2010/main" val="2237154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9416" y="269738"/>
            <a:ext cx="6186163" cy="1077218"/>
          </a:xfrm>
          <a:prstGeom prst="rect">
            <a:avLst/>
          </a:prstGeom>
          <a:noFill/>
        </p:spPr>
        <p:txBody>
          <a:bodyPr wrap="square" rtlCol="0">
            <a:spAutoFit/>
          </a:bodyPr>
          <a:lstStyle/>
          <a:p>
            <a:r>
              <a:rPr lang="en-US" sz="3200" dirty="0">
                <a:solidFill>
                  <a:schemeClr val="tx2">
                    <a:lumMod val="60000"/>
                    <a:lumOff val="40000"/>
                  </a:schemeClr>
                </a:solidFill>
              </a:rPr>
              <a:t>Project Objectives &amp; Success </a:t>
            </a:r>
            <a:r>
              <a:rPr lang="en-US" sz="3200" dirty="0" smtClean="0">
                <a:solidFill>
                  <a:schemeClr val="tx2">
                    <a:lumMod val="60000"/>
                    <a:lumOff val="40000"/>
                  </a:schemeClr>
                </a:solidFill>
              </a:rPr>
              <a:t>Measurement</a:t>
            </a:r>
            <a:endParaRPr lang="en-US" sz="3200" dirty="0">
              <a:solidFill>
                <a:schemeClr val="tx2">
                  <a:lumMod val="60000"/>
                  <a:lumOff val="40000"/>
                </a:schemeClr>
              </a:solidFill>
            </a:endParaRPr>
          </a:p>
        </p:txBody>
      </p:sp>
      <p:sp>
        <p:nvSpPr>
          <p:cNvPr id="7" name="Rectangle 6"/>
          <p:cNvSpPr/>
          <p:nvPr/>
        </p:nvSpPr>
        <p:spPr>
          <a:xfrm>
            <a:off x="299416" y="1861985"/>
            <a:ext cx="6007045" cy="4832092"/>
          </a:xfrm>
          <a:prstGeom prst="rect">
            <a:avLst/>
          </a:prstGeom>
        </p:spPr>
        <p:txBody>
          <a:bodyPr wrap="square">
            <a:spAutoFit/>
          </a:bodyPr>
          <a:lstStyle/>
          <a:p>
            <a:r>
              <a:rPr lang="en-US" sz="1400" dirty="0" smtClean="0"/>
              <a:t>We </a:t>
            </a:r>
            <a:r>
              <a:rPr lang="en-US" sz="1400" dirty="0"/>
              <a:t>need to seek out those who need help, and help them early. However, the challenge is that we do not have enough practitioners to do that.</a:t>
            </a:r>
          </a:p>
          <a:p>
            <a:r>
              <a:rPr lang="en-US" sz="1400" dirty="0" smtClean="0"/>
              <a:t>One </a:t>
            </a:r>
            <a:r>
              <a:rPr lang="en-US" sz="1400" dirty="0"/>
              <a:t>way to tackle this problem is to adopt a pro-active approach to seek out those who need professional assistance. The objective of this project serves to do just that with the help of Artificial Intelligence. </a:t>
            </a:r>
            <a:endParaRPr lang="en-US" sz="1400" dirty="0" smtClean="0"/>
          </a:p>
          <a:p>
            <a:endParaRPr lang="en-US" sz="1400" dirty="0"/>
          </a:p>
          <a:p>
            <a:r>
              <a:rPr lang="en-US" sz="1400" dirty="0"/>
              <a:t>With AI, we could apply some techniques like Certainty Factor, Decision Tree, and Inference Diagram to automate the screening of candidates. The screening is done at three levels:</a:t>
            </a:r>
          </a:p>
          <a:p>
            <a:pPr lvl="1"/>
            <a:r>
              <a:rPr lang="en-US" sz="1400" dirty="0"/>
              <a:t>Identifying the high risk group – Risk Profiling</a:t>
            </a:r>
          </a:p>
          <a:p>
            <a:pPr lvl="1"/>
            <a:r>
              <a:rPr lang="en-US" sz="1400" dirty="0"/>
              <a:t>Doing a 2-question survey (PHQ2)</a:t>
            </a:r>
          </a:p>
          <a:p>
            <a:pPr lvl="1"/>
            <a:r>
              <a:rPr lang="en-US" sz="1400" dirty="0"/>
              <a:t>Doing a 7-question survey (PHQ9) </a:t>
            </a:r>
          </a:p>
          <a:p>
            <a:endParaRPr lang="en-US" sz="1400" dirty="0"/>
          </a:p>
          <a:p>
            <a:r>
              <a:rPr lang="en-US" sz="1400" dirty="0"/>
              <a:t>Level #1 can be applied to any organization, be it a school, a workplace, or even just targeting a segment of people. Once level #1 is done, those identified candidates can proceed to Level #2 and level #3 in a survey setting so that we can ascertain whether the candidate would likely be suffering from depression, and then recommending the next steps.</a:t>
            </a:r>
          </a:p>
          <a:p>
            <a:endParaRPr lang="en-US" sz="1400" dirty="0" smtClean="0"/>
          </a:p>
          <a:p>
            <a:r>
              <a:rPr lang="en-US" sz="1400" dirty="0" smtClean="0"/>
              <a:t>Success Measurement for this application would be based on its ability to flag a high risk individual as well as computing the score pertaining to the level of depression.</a:t>
            </a:r>
            <a:endParaRPr lang="en-US" sz="1400" dirty="0"/>
          </a:p>
        </p:txBody>
      </p:sp>
      <p:pic>
        <p:nvPicPr>
          <p:cNvPr id="4" name="Picture 3"/>
          <p:cNvPicPr>
            <a:picLocks noChangeAspect="1"/>
          </p:cNvPicPr>
          <p:nvPr/>
        </p:nvPicPr>
        <p:blipFill>
          <a:blip r:embed="rId3"/>
          <a:stretch>
            <a:fillRect/>
          </a:stretch>
        </p:blipFill>
        <p:spPr>
          <a:xfrm>
            <a:off x="868841" y="7512434"/>
            <a:ext cx="5051072" cy="1213112"/>
          </a:xfrm>
          <a:prstGeom prst="rect">
            <a:avLst/>
          </a:prstGeom>
        </p:spPr>
      </p:pic>
      <p:sp>
        <p:nvSpPr>
          <p:cNvPr id="2" name="Slide Number Placeholder 1"/>
          <p:cNvSpPr>
            <a:spLocks noGrp="1"/>
          </p:cNvSpPr>
          <p:nvPr>
            <p:ph type="sldNum" sz="quarter" idx="12"/>
          </p:nvPr>
        </p:nvSpPr>
        <p:spPr/>
        <p:txBody>
          <a:bodyPr/>
          <a:lstStyle/>
          <a:p>
            <a:fld id="{0007655A-91B5-4622-BED7-90AC0C1F487E}" type="slidenum">
              <a:rPr lang="en-US" smtClean="0"/>
              <a:t>5</a:t>
            </a:fld>
            <a:endParaRPr lang="en-US"/>
          </a:p>
        </p:txBody>
      </p:sp>
    </p:spTree>
    <p:extLst>
      <p:ext uri="{BB962C8B-B14F-4D97-AF65-F5344CB8AC3E}">
        <p14:creationId xmlns:p14="http://schemas.microsoft.com/office/powerpoint/2010/main" val="3374323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102E4D-0674-49A1-9E3D-3CC6B87FB671}"/>
              </a:ext>
            </a:extLst>
          </p:cNvPr>
          <p:cNvSpPr>
            <a:spLocks noGrp="1"/>
          </p:cNvSpPr>
          <p:nvPr>
            <p:ph idx="1"/>
          </p:nvPr>
        </p:nvSpPr>
        <p:spPr>
          <a:xfrm>
            <a:off x="352696" y="1721152"/>
            <a:ext cx="6283904" cy="2688562"/>
          </a:xfrm>
        </p:spPr>
        <p:txBody>
          <a:bodyPr>
            <a:normAutofit/>
          </a:bodyPr>
          <a:lstStyle/>
          <a:p>
            <a:pPr marL="0" indent="0">
              <a:buNone/>
            </a:pPr>
            <a:r>
              <a:rPr lang="en-US" sz="1600" dirty="0"/>
              <a:t>In a survey done by the </a:t>
            </a:r>
            <a:r>
              <a:rPr lang="en-SG" sz="1600" dirty="0"/>
              <a:t>Annals Academy of Medicine Singapore </a:t>
            </a:r>
            <a:r>
              <a:rPr lang="en-US" sz="1600" dirty="0"/>
              <a:t>from December 2009 to December 2010, some focus was placed on the profile of people who are at higher risking of suffering from depression. </a:t>
            </a:r>
          </a:p>
          <a:p>
            <a:pPr marL="0" indent="0">
              <a:buNone/>
            </a:pPr>
            <a:r>
              <a:rPr lang="en-US" sz="1600" dirty="0"/>
              <a:t>The five indicators used for determining the risk profile </a:t>
            </a:r>
            <a:r>
              <a:rPr lang="en-US" sz="1600" dirty="0" smtClean="0"/>
              <a:t>are shown below.</a:t>
            </a:r>
          </a:p>
          <a:p>
            <a:pPr marL="0" indent="0">
              <a:buNone/>
            </a:pPr>
            <a:r>
              <a:rPr lang="en-US" sz="1600" dirty="0" smtClean="0"/>
              <a:t>This application will do the screening to assess if the candidate belongs to the high risk group. If so, he/she will proceed with the PHQ9 assessment.</a:t>
            </a: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SG" sz="1600" dirty="0"/>
          </a:p>
        </p:txBody>
      </p:sp>
      <p:sp>
        <p:nvSpPr>
          <p:cNvPr id="2" name="Rectangle 1"/>
          <p:cNvSpPr/>
          <p:nvPr/>
        </p:nvSpPr>
        <p:spPr>
          <a:xfrm>
            <a:off x="574097" y="9088559"/>
            <a:ext cx="6062503" cy="646331"/>
          </a:xfrm>
          <a:prstGeom prst="rect">
            <a:avLst/>
          </a:prstGeom>
        </p:spPr>
        <p:txBody>
          <a:bodyPr wrap="square">
            <a:spAutoFit/>
          </a:bodyPr>
          <a:lstStyle/>
          <a:p>
            <a:r>
              <a:rPr lang="en-SG" sz="1200" dirty="0"/>
              <a:t>Chong, S. A., </a:t>
            </a:r>
            <a:r>
              <a:rPr lang="en-SG" sz="1200" dirty="0" err="1"/>
              <a:t>Abdin</a:t>
            </a:r>
            <a:r>
              <a:rPr lang="en-SG" sz="1200" dirty="0"/>
              <a:t>, E., </a:t>
            </a:r>
            <a:r>
              <a:rPr lang="en-SG" sz="1200" dirty="0" err="1"/>
              <a:t>Vaingankar</a:t>
            </a:r>
            <a:r>
              <a:rPr lang="en-SG" sz="1200" dirty="0"/>
              <a:t>, J. A., Heng, D., </a:t>
            </a:r>
            <a:r>
              <a:rPr lang="en-SG" sz="1200" dirty="0" err="1"/>
              <a:t>Sherbourne</a:t>
            </a:r>
            <a:r>
              <a:rPr lang="en-SG" sz="1200" dirty="0"/>
              <a:t>, C., Yap, M., … </a:t>
            </a:r>
            <a:r>
              <a:rPr lang="en-SG" sz="1200" dirty="0" err="1"/>
              <a:t>Subramaniam</a:t>
            </a:r>
            <a:r>
              <a:rPr lang="en-SG" sz="1200" dirty="0"/>
              <a:t>, M. (2012). A population-based survey of mental disorders in Singapore. Annals Academy of Medicine Singapore, 41, 49-66. </a:t>
            </a:r>
          </a:p>
        </p:txBody>
      </p:sp>
      <p:sp>
        <p:nvSpPr>
          <p:cNvPr id="7" name="TextBox 6"/>
          <p:cNvSpPr txBox="1"/>
          <p:nvPr/>
        </p:nvSpPr>
        <p:spPr>
          <a:xfrm>
            <a:off x="933346" y="5786881"/>
            <a:ext cx="3602183" cy="523220"/>
          </a:xfrm>
          <a:prstGeom prst="rect">
            <a:avLst/>
          </a:prstGeom>
          <a:noFill/>
        </p:spPr>
        <p:txBody>
          <a:bodyPr wrap="square" rtlCol="0">
            <a:spAutoFit/>
          </a:bodyPr>
          <a:lstStyle/>
          <a:p>
            <a:r>
              <a:rPr lang="en-US" sz="2800" dirty="0">
                <a:solidFill>
                  <a:schemeClr val="accent1">
                    <a:lumMod val="75000"/>
                  </a:schemeClr>
                </a:solidFill>
              </a:rPr>
              <a:t>Marital Status</a:t>
            </a:r>
          </a:p>
        </p:txBody>
      </p:sp>
      <p:sp>
        <p:nvSpPr>
          <p:cNvPr id="8" name="TextBox 7"/>
          <p:cNvSpPr txBox="1"/>
          <p:nvPr/>
        </p:nvSpPr>
        <p:spPr>
          <a:xfrm>
            <a:off x="722287" y="6628291"/>
            <a:ext cx="2572986" cy="523220"/>
          </a:xfrm>
          <a:prstGeom prst="rect">
            <a:avLst/>
          </a:prstGeom>
          <a:noFill/>
        </p:spPr>
        <p:txBody>
          <a:bodyPr wrap="square" rtlCol="0">
            <a:spAutoFit/>
          </a:bodyPr>
          <a:lstStyle/>
          <a:p>
            <a:r>
              <a:rPr lang="en-US" sz="2800" dirty="0">
                <a:solidFill>
                  <a:srgbClr val="C303C3"/>
                </a:solidFill>
              </a:rPr>
              <a:t>Gender</a:t>
            </a:r>
          </a:p>
        </p:txBody>
      </p:sp>
      <p:sp>
        <p:nvSpPr>
          <p:cNvPr id="9" name="TextBox 8"/>
          <p:cNvSpPr txBox="1"/>
          <p:nvPr/>
        </p:nvSpPr>
        <p:spPr>
          <a:xfrm>
            <a:off x="1899425" y="5167406"/>
            <a:ext cx="4136337" cy="523220"/>
          </a:xfrm>
          <a:prstGeom prst="rect">
            <a:avLst/>
          </a:prstGeom>
          <a:noFill/>
        </p:spPr>
        <p:txBody>
          <a:bodyPr wrap="square" rtlCol="0">
            <a:spAutoFit/>
          </a:bodyPr>
          <a:lstStyle/>
          <a:p>
            <a:r>
              <a:rPr lang="en-US" sz="2800" dirty="0">
                <a:solidFill>
                  <a:srgbClr val="7030A0"/>
                </a:solidFill>
              </a:rPr>
              <a:t>Chronic Physical Condition</a:t>
            </a:r>
          </a:p>
        </p:txBody>
      </p:sp>
      <p:sp>
        <p:nvSpPr>
          <p:cNvPr id="10" name="TextBox 9"/>
          <p:cNvSpPr txBox="1"/>
          <p:nvPr/>
        </p:nvSpPr>
        <p:spPr>
          <a:xfrm>
            <a:off x="3091975" y="6476379"/>
            <a:ext cx="2009788" cy="523220"/>
          </a:xfrm>
          <a:prstGeom prst="rect">
            <a:avLst/>
          </a:prstGeom>
          <a:noFill/>
        </p:spPr>
        <p:txBody>
          <a:bodyPr wrap="square" rtlCol="0">
            <a:spAutoFit/>
          </a:bodyPr>
          <a:lstStyle/>
          <a:p>
            <a:r>
              <a:rPr lang="en-US" sz="2800" dirty="0">
                <a:solidFill>
                  <a:srgbClr val="00B0F0"/>
                </a:solidFill>
              </a:rPr>
              <a:t>Age</a:t>
            </a:r>
          </a:p>
        </p:txBody>
      </p:sp>
      <p:sp>
        <p:nvSpPr>
          <p:cNvPr id="11" name="TextBox 10"/>
          <p:cNvSpPr txBox="1"/>
          <p:nvPr/>
        </p:nvSpPr>
        <p:spPr>
          <a:xfrm>
            <a:off x="4535529" y="5954869"/>
            <a:ext cx="1850429" cy="523220"/>
          </a:xfrm>
          <a:prstGeom prst="rect">
            <a:avLst/>
          </a:prstGeom>
          <a:noFill/>
        </p:spPr>
        <p:txBody>
          <a:bodyPr wrap="square" rtlCol="0">
            <a:spAutoFit/>
          </a:bodyPr>
          <a:lstStyle/>
          <a:p>
            <a:r>
              <a:rPr lang="en-US" sz="2800" dirty="0">
                <a:solidFill>
                  <a:srgbClr val="FF0000"/>
                </a:solidFill>
              </a:rPr>
              <a:t>Ethnicity</a:t>
            </a:r>
          </a:p>
        </p:txBody>
      </p:sp>
      <p:pic>
        <p:nvPicPr>
          <p:cNvPr id="12" name="Picture 11"/>
          <p:cNvPicPr>
            <a:picLocks noChangeAspect="1"/>
          </p:cNvPicPr>
          <p:nvPr/>
        </p:nvPicPr>
        <p:blipFill rotWithShape="1">
          <a:blip r:embed="rId2"/>
          <a:srcRect t="61683" b="6819"/>
          <a:stretch/>
        </p:blipFill>
        <p:spPr>
          <a:xfrm>
            <a:off x="241998" y="7292107"/>
            <a:ext cx="6505301" cy="1274942"/>
          </a:xfrm>
          <a:prstGeom prst="rect">
            <a:avLst/>
          </a:prstGeom>
        </p:spPr>
      </p:pic>
      <p:sp>
        <p:nvSpPr>
          <p:cNvPr id="13" name="TextBox 12"/>
          <p:cNvSpPr txBox="1"/>
          <p:nvPr/>
        </p:nvSpPr>
        <p:spPr>
          <a:xfrm>
            <a:off x="199795" y="337508"/>
            <a:ext cx="6186163" cy="800219"/>
          </a:xfrm>
          <a:prstGeom prst="rect">
            <a:avLst/>
          </a:prstGeom>
          <a:noFill/>
        </p:spPr>
        <p:txBody>
          <a:bodyPr wrap="square" rtlCol="0">
            <a:spAutoFit/>
          </a:bodyPr>
          <a:lstStyle/>
          <a:p>
            <a:r>
              <a:rPr lang="en-US" sz="2800" dirty="0">
                <a:solidFill>
                  <a:schemeClr val="tx2">
                    <a:lumMod val="60000"/>
                    <a:lumOff val="40000"/>
                  </a:schemeClr>
                </a:solidFill>
              </a:rPr>
              <a:t>Project Solution </a:t>
            </a:r>
          </a:p>
          <a:p>
            <a:r>
              <a:rPr lang="en-US" dirty="0" smtClean="0">
                <a:solidFill>
                  <a:srgbClr val="FF0000"/>
                </a:solidFill>
              </a:rPr>
              <a:t>	RISK </a:t>
            </a:r>
            <a:r>
              <a:rPr lang="en-US" dirty="0">
                <a:solidFill>
                  <a:srgbClr val="FF0000"/>
                </a:solidFill>
              </a:rPr>
              <a:t>PROFILING</a:t>
            </a:r>
          </a:p>
        </p:txBody>
      </p:sp>
      <p:sp>
        <p:nvSpPr>
          <p:cNvPr id="4" name="Slide Number Placeholder 3"/>
          <p:cNvSpPr>
            <a:spLocks noGrp="1"/>
          </p:cNvSpPr>
          <p:nvPr>
            <p:ph type="sldNum" sz="quarter" idx="12"/>
          </p:nvPr>
        </p:nvSpPr>
        <p:spPr/>
        <p:txBody>
          <a:bodyPr/>
          <a:lstStyle/>
          <a:p>
            <a:fld id="{D7EBF05A-3D21-489F-92E5-C2CA7463D2E0}" type="slidenum">
              <a:rPr lang="en-SG" smtClean="0"/>
              <a:t>6</a:t>
            </a:fld>
            <a:endParaRPr lang="en-SG"/>
          </a:p>
        </p:txBody>
      </p:sp>
    </p:spTree>
    <p:extLst>
      <p:ext uri="{BB962C8B-B14F-4D97-AF65-F5344CB8AC3E}">
        <p14:creationId xmlns:p14="http://schemas.microsoft.com/office/powerpoint/2010/main" val="394851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92328" y="5699151"/>
            <a:ext cx="5804637" cy="3249038"/>
          </a:xfrm>
          <a:prstGeom prst="rect">
            <a:avLst/>
          </a:prstGeom>
        </p:spPr>
      </p:pic>
      <p:sp>
        <p:nvSpPr>
          <p:cNvPr id="8" name="Content Placeholder 2">
            <a:extLst>
              <a:ext uri="{FF2B5EF4-FFF2-40B4-BE49-F238E27FC236}">
                <a16:creationId xmlns:a16="http://schemas.microsoft.com/office/drawing/2014/main" id="{41102E4D-0674-49A1-9E3D-3CC6B87FB671}"/>
              </a:ext>
            </a:extLst>
          </p:cNvPr>
          <p:cNvSpPr>
            <a:spLocks noGrp="1"/>
          </p:cNvSpPr>
          <p:nvPr>
            <p:ph idx="1"/>
          </p:nvPr>
        </p:nvSpPr>
        <p:spPr>
          <a:xfrm>
            <a:off x="352695" y="1381961"/>
            <a:ext cx="6283904" cy="2688562"/>
          </a:xfrm>
        </p:spPr>
        <p:txBody>
          <a:bodyPr>
            <a:normAutofit/>
          </a:bodyPr>
          <a:lstStyle/>
          <a:p>
            <a:pPr marL="0" indent="0">
              <a:buNone/>
            </a:pPr>
            <a:r>
              <a:rPr lang="en-US" sz="1400" dirty="0"/>
              <a:t>Based on the survey done by the </a:t>
            </a:r>
            <a:r>
              <a:rPr lang="en-SG" sz="1400" dirty="0"/>
              <a:t>Annals Academy of Medicine Singapore, a table of Certainty Factors against each indicator is drawn up as follows.</a:t>
            </a:r>
          </a:p>
          <a:p>
            <a:pPr marL="0" indent="0">
              <a:buNone/>
            </a:pPr>
            <a:r>
              <a:rPr lang="en-SG" sz="1400" dirty="0"/>
              <a:t>From this table, we could see that the female gender is more prone to depression than male. Ethnicity also plays a part in that the mixed race (under Others) are a more susceptible group. Also, Singles are slightly less prone than Married people, whereas those who are divorced, separated, or widowed find themselves at risk. Among the different age group, the one that has the highest Certainty Factor is between 18 and 24 years old. As for those with chronic physical condition, they are at risk too.</a:t>
            </a:r>
            <a:endParaRPr lang="en-US" sz="1400" dirty="0"/>
          </a:p>
          <a:p>
            <a:pPr marL="0" indent="0">
              <a:buNone/>
            </a:pPr>
            <a:r>
              <a:rPr lang="en-US" sz="1400" dirty="0" smtClean="0"/>
              <a:t>Using this information, we have incorporated the Certainty Factors into our logic for assessing if an individual belongs to the high risk group. This is part of the Risk Profiling function that the application performs.</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SG" sz="1400" dirty="0"/>
          </a:p>
        </p:txBody>
      </p:sp>
      <p:sp>
        <p:nvSpPr>
          <p:cNvPr id="5" name="TextBox 4"/>
          <p:cNvSpPr txBox="1"/>
          <p:nvPr/>
        </p:nvSpPr>
        <p:spPr>
          <a:xfrm>
            <a:off x="199795" y="337508"/>
            <a:ext cx="6186163" cy="800219"/>
          </a:xfrm>
          <a:prstGeom prst="rect">
            <a:avLst/>
          </a:prstGeom>
          <a:noFill/>
        </p:spPr>
        <p:txBody>
          <a:bodyPr wrap="square" rtlCol="0">
            <a:spAutoFit/>
          </a:bodyPr>
          <a:lstStyle/>
          <a:p>
            <a:r>
              <a:rPr lang="en-US" sz="2800" dirty="0">
                <a:solidFill>
                  <a:schemeClr val="tx2">
                    <a:lumMod val="60000"/>
                    <a:lumOff val="40000"/>
                  </a:schemeClr>
                </a:solidFill>
              </a:rPr>
              <a:t>Project Solution </a:t>
            </a:r>
          </a:p>
          <a:p>
            <a:r>
              <a:rPr lang="en-US" dirty="0" smtClean="0">
                <a:solidFill>
                  <a:srgbClr val="FF0000"/>
                </a:solidFill>
              </a:rPr>
              <a:t>	RISK </a:t>
            </a:r>
            <a:r>
              <a:rPr lang="en-US" dirty="0">
                <a:solidFill>
                  <a:srgbClr val="FF0000"/>
                </a:solidFill>
              </a:rPr>
              <a:t>PROFILING</a:t>
            </a:r>
          </a:p>
        </p:txBody>
      </p:sp>
      <p:sp>
        <p:nvSpPr>
          <p:cNvPr id="2" name="Slide Number Placeholder 1"/>
          <p:cNvSpPr>
            <a:spLocks noGrp="1"/>
          </p:cNvSpPr>
          <p:nvPr>
            <p:ph type="sldNum" sz="quarter" idx="12"/>
          </p:nvPr>
        </p:nvSpPr>
        <p:spPr/>
        <p:txBody>
          <a:bodyPr/>
          <a:lstStyle/>
          <a:p>
            <a:fld id="{D7EBF05A-3D21-489F-92E5-C2CA7463D2E0}" type="slidenum">
              <a:rPr lang="en-SG" smtClean="0"/>
              <a:t>7</a:t>
            </a:fld>
            <a:endParaRPr lang="en-SG"/>
          </a:p>
        </p:txBody>
      </p:sp>
    </p:spTree>
    <p:extLst>
      <p:ext uri="{BB962C8B-B14F-4D97-AF65-F5344CB8AC3E}">
        <p14:creationId xmlns:p14="http://schemas.microsoft.com/office/powerpoint/2010/main" val="3599973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102E4D-0674-49A1-9E3D-3CC6B87FB671}"/>
              </a:ext>
            </a:extLst>
          </p:cNvPr>
          <p:cNvSpPr>
            <a:spLocks noGrp="1"/>
          </p:cNvSpPr>
          <p:nvPr>
            <p:ph idx="1"/>
          </p:nvPr>
        </p:nvSpPr>
        <p:spPr>
          <a:xfrm>
            <a:off x="444500" y="1466701"/>
            <a:ext cx="5842000" cy="1953965"/>
          </a:xfrm>
        </p:spPr>
        <p:txBody>
          <a:bodyPr>
            <a:normAutofit/>
          </a:bodyPr>
          <a:lstStyle/>
          <a:p>
            <a:pPr marL="0" indent="0">
              <a:buNone/>
            </a:pPr>
            <a:r>
              <a:rPr lang="en-US" sz="1600" dirty="0"/>
              <a:t>Using the Decision Tree, the assessment is carried out to determine whether the candidate belongs to the higher risk group. If so, this candidate will go on to the PHQ-2 survey.</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SG" sz="1600" dirty="0"/>
          </a:p>
        </p:txBody>
      </p:sp>
      <p:pic>
        <p:nvPicPr>
          <p:cNvPr id="6" name="Picture 5"/>
          <p:cNvPicPr>
            <a:picLocks noChangeAspect="1"/>
          </p:cNvPicPr>
          <p:nvPr/>
        </p:nvPicPr>
        <p:blipFill>
          <a:blip r:embed="rId2"/>
          <a:stretch>
            <a:fillRect/>
          </a:stretch>
        </p:blipFill>
        <p:spPr>
          <a:xfrm>
            <a:off x="444500" y="4316164"/>
            <a:ext cx="6134100" cy="2754861"/>
          </a:xfrm>
          <a:prstGeom prst="rect">
            <a:avLst/>
          </a:prstGeom>
        </p:spPr>
      </p:pic>
      <p:sp>
        <p:nvSpPr>
          <p:cNvPr id="8" name="TextBox 7"/>
          <p:cNvSpPr txBox="1"/>
          <p:nvPr/>
        </p:nvSpPr>
        <p:spPr>
          <a:xfrm>
            <a:off x="199795" y="337508"/>
            <a:ext cx="6186163" cy="584775"/>
          </a:xfrm>
          <a:prstGeom prst="rect">
            <a:avLst/>
          </a:prstGeom>
          <a:noFill/>
        </p:spPr>
        <p:txBody>
          <a:bodyPr wrap="square" rtlCol="0">
            <a:spAutoFit/>
          </a:bodyPr>
          <a:lstStyle/>
          <a:p>
            <a:r>
              <a:rPr lang="en-US" sz="3200" dirty="0" smtClean="0">
                <a:solidFill>
                  <a:schemeClr val="tx2">
                    <a:lumMod val="60000"/>
                    <a:lumOff val="40000"/>
                  </a:schemeClr>
                </a:solidFill>
              </a:rPr>
              <a:t>Solution Design</a:t>
            </a:r>
            <a:endParaRPr lang="en-US" sz="3200" dirty="0">
              <a:solidFill>
                <a:schemeClr val="tx2">
                  <a:lumMod val="60000"/>
                  <a:lumOff val="40000"/>
                </a:schemeClr>
              </a:solidFill>
            </a:endParaRPr>
          </a:p>
        </p:txBody>
      </p:sp>
      <p:sp>
        <p:nvSpPr>
          <p:cNvPr id="2" name="Slide Number Placeholder 1"/>
          <p:cNvSpPr>
            <a:spLocks noGrp="1"/>
          </p:cNvSpPr>
          <p:nvPr>
            <p:ph type="sldNum" sz="quarter" idx="12"/>
          </p:nvPr>
        </p:nvSpPr>
        <p:spPr/>
        <p:txBody>
          <a:bodyPr/>
          <a:lstStyle/>
          <a:p>
            <a:fld id="{D7EBF05A-3D21-489F-92E5-C2CA7463D2E0}" type="slidenum">
              <a:rPr lang="en-SG" smtClean="0"/>
              <a:t>8</a:t>
            </a:fld>
            <a:endParaRPr lang="en-SG"/>
          </a:p>
        </p:txBody>
      </p:sp>
    </p:spTree>
    <p:extLst>
      <p:ext uri="{BB962C8B-B14F-4D97-AF65-F5344CB8AC3E}">
        <p14:creationId xmlns:p14="http://schemas.microsoft.com/office/powerpoint/2010/main" val="318687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270A78-43F7-48BF-BFC5-689869C250AD}"/>
              </a:ext>
            </a:extLst>
          </p:cNvPr>
          <p:cNvSpPr>
            <a:spLocks noGrp="1"/>
          </p:cNvSpPr>
          <p:nvPr>
            <p:ph idx="1"/>
          </p:nvPr>
        </p:nvSpPr>
        <p:spPr>
          <a:xfrm>
            <a:off x="507257" y="1485900"/>
            <a:ext cx="5950692" cy="2728686"/>
          </a:xfrm>
        </p:spPr>
        <p:txBody>
          <a:bodyPr>
            <a:normAutofit/>
          </a:bodyPr>
          <a:lstStyle/>
          <a:p>
            <a:pPr marL="0" indent="0">
              <a:buNone/>
            </a:pPr>
            <a:r>
              <a:rPr lang="en-US" sz="1600" dirty="0"/>
              <a:t>The PHQ-9 is a multipurpose survey for screening, diagnosing, monitoring and measuring the severity of depression. It is completed by the patient in minutes and is typically scored by the clinician. Scores of 5, 10, 15 and 20 represents mild, moderate, moderately severe and severe depression.</a:t>
            </a:r>
          </a:p>
          <a:p>
            <a:pPr marL="0" indent="0">
              <a:buNone/>
            </a:pPr>
            <a:r>
              <a:rPr lang="en-US" sz="1600" dirty="0"/>
              <a:t>PHQ-2 comprises the first two questions of PHQ-9. When the candidate’s response to the survey is less than 2 for both questions, then the candidate will not need to proceed with the survey. If any of the two questions has a score of 2 or more, then the rest of the survey questions must be completed.</a:t>
            </a:r>
          </a:p>
          <a:p>
            <a:pPr marL="0" indent="0">
              <a:buNone/>
            </a:pPr>
            <a:endParaRPr lang="en-US" sz="1600" dirty="0"/>
          </a:p>
        </p:txBody>
      </p:sp>
      <p:pic>
        <p:nvPicPr>
          <p:cNvPr id="4" name="Picture 3">
            <a:extLst>
              <a:ext uri="{FF2B5EF4-FFF2-40B4-BE49-F238E27FC236}">
                <a16:creationId xmlns:a16="http://schemas.microsoft.com/office/drawing/2014/main" id="{89862018-C030-4CD4-837E-39AEBD37A566}"/>
              </a:ext>
            </a:extLst>
          </p:cNvPr>
          <p:cNvPicPr>
            <a:picLocks noChangeAspect="1"/>
          </p:cNvPicPr>
          <p:nvPr/>
        </p:nvPicPr>
        <p:blipFill rotWithShape="1">
          <a:blip r:embed="rId2"/>
          <a:srcRect l="58125" t="22639" r="5000" b="8889"/>
          <a:stretch/>
        </p:blipFill>
        <p:spPr>
          <a:xfrm>
            <a:off x="2008415" y="4788599"/>
            <a:ext cx="4449534" cy="4647501"/>
          </a:xfrm>
          <a:prstGeom prst="rect">
            <a:avLst/>
          </a:prstGeom>
        </p:spPr>
      </p:pic>
      <p:sp>
        <p:nvSpPr>
          <p:cNvPr id="5" name="TextBox 4"/>
          <p:cNvSpPr txBox="1"/>
          <p:nvPr/>
        </p:nvSpPr>
        <p:spPr>
          <a:xfrm>
            <a:off x="349993" y="245361"/>
            <a:ext cx="4615707" cy="954107"/>
          </a:xfrm>
          <a:prstGeom prst="rect">
            <a:avLst/>
          </a:prstGeom>
          <a:noFill/>
        </p:spPr>
        <p:txBody>
          <a:bodyPr wrap="square" rtlCol="0">
            <a:spAutoFit/>
          </a:bodyPr>
          <a:lstStyle/>
          <a:p>
            <a:r>
              <a:rPr lang="en-US" sz="3200" dirty="0" smtClean="0">
                <a:solidFill>
                  <a:schemeClr val="tx2">
                    <a:lumMod val="60000"/>
                    <a:lumOff val="40000"/>
                  </a:schemeClr>
                </a:solidFill>
              </a:rPr>
              <a:t>Solution Design</a:t>
            </a:r>
          </a:p>
          <a:p>
            <a:r>
              <a:rPr lang="en-US" dirty="0" smtClean="0">
                <a:solidFill>
                  <a:srgbClr val="FF0000"/>
                </a:solidFill>
              </a:rPr>
              <a:t>	</a:t>
            </a:r>
            <a:r>
              <a:rPr lang="en-US" dirty="0" err="1" smtClean="0">
                <a:solidFill>
                  <a:srgbClr val="FF0000"/>
                </a:solidFill>
              </a:rPr>
              <a:t>FrameworkAdopted</a:t>
            </a:r>
            <a:r>
              <a:rPr lang="en-US" dirty="0" smtClean="0">
                <a:solidFill>
                  <a:srgbClr val="FF0000"/>
                </a:solidFill>
              </a:rPr>
              <a:t>  </a:t>
            </a:r>
            <a:r>
              <a:rPr lang="en-US" sz="2400" b="1" dirty="0" smtClean="0">
                <a:solidFill>
                  <a:srgbClr val="FF0000"/>
                </a:solidFill>
              </a:rPr>
              <a:t>PHQ9</a:t>
            </a:r>
            <a:endParaRPr lang="en-US" sz="2400" b="1" dirty="0">
              <a:solidFill>
                <a:srgbClr val="FF0000"/>
              </a:solidFill>
            </a:endParaRPr>
          </a:p>
        </p:txBody>
      </p:sp>
      <p:sp>
        <p:nvSpPr>
          <p:cNvPr id="2" name="Slide Number Placeholder 1"/>
          <p:cNvSpPr>
            <a:spLocks noGrp="1"/>
          </p:cNvSpPr>
          <p:nvPr>
            <p:ph type="sldNum" sz="quarter" idx="12"/>
          </p:nvPr>
        </p:nvSpPr>
        <p:spPr/>
        <p:txBody>
          <a:bodyPr/>
          <a:lstStyle/>
          <a:p>
            <a:fld id="{D7EBF05A-3D21-489F-92E5-C2CA7463D2E0}" type="slidenum">
              <a:rPr lang="en-SG" smtClean="0"/>
              <a:t>9</a:t>
            </a:fld>
            <a:endParaRPr lang="en-SG"/>
          </a:p>
        </p:txBody>
      </p:sp>
    </p:spTree>
    <p:extLst>
      <p:ext uri="{BB962C8B-B14F-4D97-AF65-F5344CB8AC3E}">
        <p14:creationId xmlns:p14="http://schemas.microsoft.com/office/powerpoint/2010/main" val="29395664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3404</TotalTime>
  <Words>2842</Words>
  <Application>Microsoft Office PowerPoint</Application>
  <PresentationFormat>A4 Paper (210x297 mm)</PresentationFormat>
  <Paragraphs>191</Paragraphs>
  <Slides>23</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Agency FB</vt:lpstr>
      <vt:lpstr>Arial</vt:lpstr>
      <vt:lpstr>Calibri</vt:lpstr>
      <vt:lpstr>Calibri Light</vt:lpstr>
      <vt:lpstr>Times New Roman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Francis Han</dc:creator>
  <cp:lastModifiedBy>FRHAN</cp:lastModifiedBy>
  <cp:revision>125</cp:revision>
  <dcterms:created xsi:type="dcterms:W3CDTF">2019-02-23T06:52:42Z</dcterms:created>
  <dcterms:modified xsi:type="dcterms:W3CDTF">2019-03-09T12:57:56Z</dcterms:modified>
</cp:coreProperties>
</file>